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4"/>
    <p:sldMasterId id="2147483955" r:id="rId5"/>
    <p:sldMasterId id="2147483989" r:id="rId6"/>
    <p:sldMasterId id="2147484172" r:id="rId7"/>
    <p:sldMasterId id="2147484215" r:id="rId8"/>
    <p:sldMasterId id="2147484234" r:id="rId9"/>
    <p:sldMasterId id="2147484251" r:id="rId10"/>
  </p:sldMasterIdLst>
  <p:notesMasterIdLst>
    <p:notesMasterId r:id="rId36"/>
  </p:notesMasterIdLst>
  <p:handoutMasterIdLst>
    <p:handoutMasterId r:id="rId37"/>
  </p:handoutMasterIdLst>
  <p:sldIdLst>
    <p:sldId id="1716" r:id="rId11"/>
    <p:sldId id="1908" r:id="rId12"/>
    <p:sldId id="1920" r:id="rId13"/>
    <p:sldId id="1912" r:id="rId14"/>
    <p:sldId id="1909" r:id="rId15"/>
    <p:sldId id="1910" r:id="rId16"/>
    <p:sldId id="1923" r:id="rId17"/>
    <p:sldId id="1914" r:id="rId18"/>
    <p:sldId id="1915" r:id="rId19"/>
    <p:sldId id="1916" r:id="rId20"/>
    <p:sldId id="1917" r:id="rId21"/>
    <p:sldId id="1918" r:id="rId22"/>
    <p:sldId id="1919" r:id="rId23"/>
    <p:sldId id="1921" r:id="rId24"/>
    <p:sldId id="257" r:id="rId25"/>
    <p:sldId id="1777" r:id="rId26"/>
    <p:sldId id="258" r:id="rId27"/>
    <p:sldId id="260" r:id="rId28"/>
    <p:sldId id="1925" r:id="rId29"/>
    <p:sldId id="1926" r:id="rId30"/>
    <p:sldId id="1771" r:id="rId31"/>
    <p:sldId id="1776" r:id="rId32"/>
    <p:sldId id="1775" r:id="rId33"/>
    <p:sldId id="1907" r:id="rId34"/>
    <p:sldId id="1924" r:id="rId35"/>
  </p:sldIdLst>
  <p:sldSz cx="12188825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7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1" clrIdx="1"/>
  <p:cmAuthor id="3" name="Guest User" initials="G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640"/>
    <a:srgbClr val="043FFC"/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424F4-9572-DA42-8176-85103FF39F0F}" v="7" dt="2022-01-05T00:15:19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83"/>
    <p:restoredTop sz="96197"/>
  </p:normalViewPr>
  <p:slideViewPr>
    <p:cSldViewPr snapToGrid="0">
      <p:cViewPr varScale="1">
        <p:scale>
          <a:sx n="106" d="100"/>
          <a:sy n="106" d="100"/>
        </p:scale>
        <p:origin x="144" y="560"/>
      </p:cViewPr>
      <p:guideLst>
        <p:guide orient="horz" pos="1704"/>
        <p:guide pos="7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3" y="0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1/5/22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173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3" y="9119173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3" y="0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7" tIns="47418" rIns="94837" bIns="474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4" y="4561227"/>
            <a:ext cx="5850835" cy="4320213"/>
          </a:xfrm>
          <a:prstGeom prst="rect">
            <a:avLst/>
          </a:prstGeom>
        </p:spPr>
        <p:txBody>
          <a:bodyPr vert="horz" lIns="94837" tIns="47418" rIns="94837" bIns="474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173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3" y="9119173"/>
            <a:ext cx="3170583" cy="48038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5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6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E672D7-8E2D-4611-973D-F4591A707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85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5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7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#IN_BRISBANE(IRIS_VARIABLE, Type, Element Type, HOST_VARIABLE, SIZE, </a:t>
            </a:r>
            <a:r>
              <a:rPr lang="en-US" dirty="0" err="1"/>
              <a:t>Compute_Constraints</a:t>
            </a:r>
            <a:r>
              <a:rPr lang="en-US" dirty="0"/>
              <a:t>)</a:t>
            </a:r>
          </a:p>
          <a:p>
            <a:r>
              <a:rPr lang="en-US" dirty="0"/>
              <a:t>#OUT_BRISBANE(IRIS_VARIABLE, Type, Element Type, HOST_VARIABLE, SIZE, </a:t>
            </a:r>
            <a:r>
              <a:rPr lang="en-US" dirty="0" err="1"/>
              <a:t>Compute_Constraints</a:t>
            </a:r>
            <a:r>
              <a:rPr lang="en-US" dirty="0"/>
              <a:t>)</a:t>
            </a:r>
          </a:p>
          <a:p>
            <a:r>
              <a:rPr lang="en-US" dirty="0"/>
              <a:t>#PARAM(VARIABLE_NAME, Type, </a:t>
            </a:r>
            <a:r>
              <a:rPr lang="en-US" dirty="0" err="1"/>
              <a:t>Compute_Constraints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9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0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FF095A-F86B-4B29-8A9F-DF3D3D1F3E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ft.ornl.gov/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jpe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12" Type="http://schemas.openxmlformats.org/officeDocument/2006/relationships/hyperlink" Target="mailto:vetter@computer.or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jpeg"/><Relationship Id="rId11" Type="http://schemas.openxmlformats.org/officeDocument/2006/relationships/hyperlink" Target="http://ft.ornl.gov/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1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ft.ornl.gov/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1.jpe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0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50" y="1074421"/>
            <a:ext cx="11331630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091" y="5343836"/>
            <a:ext cx="5383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624" y="1388963"/>
            <a:ext cx="8675934" cy="978729"/>
          </a:xfrm>
        </p:spPr>
        <p:txBody>
          <a:bodyPr/>
          <a:lstStyle>
            <a:lvl1pPr algn="l">
              <a:defRPr sz="3199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365" y="3013455"/>
            <a:ext cx="5439097" cy="2028101"/>
          </a:xfrm>
        </p:spPr>
        <p:txBody>
          <a:bodyPr/>
          <a:lstStyle>
            <a:lvl1pPr marL="0" indent="0" algn="l">
              <a:buNone/>
              <a:defRPr sz="1999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89" y="5409489"/>
            <a:ext cx="1603338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0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50" y="1083755"/>
            <a:ext cx="5485335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49" y="1078993"/>
            <a:ext cx="5820164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2690184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3650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249" y="1078995"/>
            <a:ext cx="5820164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FBA5C8-999C-4371-9C2C-0AE38B43EC45}"/>
              </a:ext>
            </a:extLst>
          </p:cNvPr>
          <p:cNvSpPr/>
          <p:nvPr userDrawn="1"/>
        </p:nvSpPr>
        <p:spPr>
          <a:xfrm>
            <a:off x="6094412" y="-1"/>
            <a:ext cx="6094413" cy="6858000"/>
          </a:xfrm>
          <a:custGeom>
            <a:avLst/>
            <a:gdLst>
              <a:gd name="connsiteX0" fmla="*/ 551290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5307665 h 6858000"/>
              <a:gd name="connsiteX3" fmla="*/ 6096000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5307665 h 6858000"/>
              <a:gd name="connsiteX6" fmla="*/ 5512903 w 6096000"/>
              <a:gd name="connsiteY6" fmla="*/ 53076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5512903" y="0"/>
                </a:moveTo>
                <a:lnTo>
                  <a:pt x="6096000" y="0"/>
                </a:lnTo>
                <a:lnTo>
                  <a:pt x="6096000" y="5307665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5307665"/>
                </a:lnTo>
                <a:lnTo>
                  <a:pt x="5512903" y="5307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9" y="1275791"/>
            <a:ext cx="5535964" cy="911019"/>
          </a:xfrm>
        </p:spPr>
        <p:txBody>
          <a:bodyPr/>
          <a:lstStyle>
            <a:lvl1pPr>
              <a:lnSpc>
                <a:spcPct val="95000"/>
              </a:lnSpc>
              <a:defRPr sz="2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2111" y="2434853"/>
            <a:ext cx="5511468" cy="2709579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 sz="1999">
                <a:latin typeface="Century Gothic" panose="020B0502020202020204" pitchFamily="34" charset="0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1078995"/>
            <a:ext cx="5511468" cy="422867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587E3B-57BC-4B9E-9BA0-707BE07CB94C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A21945-2BB3-4CE6-AA63-28E4BBC64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69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249" y="1078992"/>
            <a:ext cx="5820164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FBA5C8-999C-4371-9C2C-0AE38B43EC45}"/>
              </a:ext>
            </a:extLst>
          </p:cNvPr>
          <p:cNvSpPr/>
          <p:nvPr userDrawn="1"/>
        </p:nvSpPr>
        <p:spPr>
          <a:xfrm>
            <a:off x="6094412" y="-1"/>
            <a:ext cx="6094413" cy="6858000"/>
          </a:xfrm>
          <a:custGeom>
            <a:avLst/>
            <a:gdLst>
              <a:gd name="connsiteX0" fmla="*/ 551290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5307665 h 6858000"/>
              <a:gd name="connsiteX3" fmla="*/ 6096000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5307665 h 6858000"/>
              <a:gd name="connsiteX6" fmla="*/ 5512903 w 6096000"/>
              <a:gd name="connsiteY6" fmla="*/ 53076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5512903" y="0"/>
                </a:moveTo>
                <a:lnTo>
                  <a:pt x="6096000" y="0"/>
                </a:lnTo>
                <a:lnTo>
                  <a:pt x="6096000" y="5307665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5307665"/>
                </a:lnTo>
                <a:lnTo>
                  <a:pt x="5512903" y="5307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9" y="1275789"/>
            <a:ext cx="5535964" cy="867930"/>
          </a:xfrm>
        </p:spPr>
        <p:txBody>
          <a:bodyPr/>
          <a:lstStyle>
            <a:lvl1pPr>
              <a:lnSpc>
                <a:spcPct val="90000"/>
              </a:lnSpc>
              <a:defRPr sz="2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2111" y="2477531"/>
            <a:ext cx="5511468" cy="4139078"/>
          </a:xfrm>
        </p:spPr>
        <p:txBody>
          <a:bodyPr/>
          <a:lstStyle>
            <a:lvl1pPr>
              <a:lnSpc>
                <a:spcPct val="90000"/>
              </a:lnSpc>
              <a:buClr>
                <a:schemeClr val="tx1"/>
              </a:buClr>
              <a:defRPr sz="1999">
                <a:latin typeface="Century Gothic" panose="020B0502020202020204" pitchFamily="34" charset="0"/>
              </a:defRPr>
            </a:lvl1pPr>
            <a:lvl2pPr>
              <a:lnSpc>
                <a:spcPct val="90000"/>
              </a:lnSpc>
              <a:buClr>
                <a:schemeClr val="tx1"/>
              </a:buClr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1078995"/>
            <a:ext cx="5511468" cy="422867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B9F43-3CEE-446F-8E35-BC213A599756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DF9A1-5042-4686-969C-CF4B11C61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18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51" y="0"/>
            <a:ext cx="11331631" cy="634440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C2A179-EA72-4D9C-8B5A-60C726FDCDB1}"/>
              </a:ext>
            </a:extLst>
          </p:cNvPr>
          <p:cNvSpPr/>
          <p:nvPr userDrawn="1"/>
        </p:nvSpPr>
        <p:spPr>
          <a:xfrm>
            <a:off x="6094411" y="-1"/>
            <a:ext cx="6094413" cy="6858000"/>
          </a:xfrm>
          <a:custGeom>
            <a:avLst/>
            <a:gdLst>
              <a:gd name="connsiteX0" fmla="*/ 551290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344401 h 6858000"/>
              <a:gd name="connsiteX3" fmla="*/ 6096000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6344401 h 6858000"/>
              <a:gd name="connsiteX6" fmla="*/ 5512903 w 6096000"/>
              <a:gd name="connsiteY6" fmla="*/ 63444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5512903" y="0"/>
                </a:moveTo>
                <a:lnTo>
                  <a:pt x="6096000" y="0"/>
                </a:lnTo>
                <a:lnTo>
                  <a:pt x="6096000" y="6344401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344401"/>
                </a:lnTo>
                <a:lnTo>
                  <a:pt x="5512903" y="63444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CE25A-AEE2-4B84-B230-E61FBB5916C0}"/>
              </a:ext>
            </a:extLst>
          </p:cNvPr>
          <p:cNvSpPr/>
          <p:nvPr userDrawn="1"/>
        </p:nvSpPr>
        <p:spPr>
          <a:xfrm>
            <a:off x="0" y="6344405"/>
            <a:ext cx="274249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8" y="274321"/>
            <a:ext cx="10997367" cy="501676"/>
          </a:xfrm>
        </p:spPr>
        <p:txBody>
          <a:bodyPr/>
          <a:lstStyle>
            <a:lvl1pPr>
              <a:lnSpc>
                <a:spcPct val="95000"/>
              </a:lnSpc>
              <a:defRPr sz="2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7" y="647700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53D30EF-56FE-412C-8B5E-E1FEDC6BE5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D7D10-50EE-4EC8-8429-7F10D50FD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6474106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493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50" y="1435554"/>
            <a:ext cx="583923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49932" y="1435554"/>
            <a:ext cx="5838894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48" y="948037"/>
            <a:ext cx="583715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49932" y="948037"/>
            <a:ext cx="5838894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731" y="966165"/>
            <a:ext cx="5813681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500" b="0" baseline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731" y="1517523"/>
            <a:ext cx="5813681" cy="411035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45125" indent="-129740">
              <a:lnSpc>
                <a:spcPct val="90000"/>
              </a:lnSpc>
              <a:buFont typeface="Century Gothic" panose="020B0502020202020204" pitchFamily="34" charset="0"/>
              <a:buChar char="•"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buFont typeface="Arial" panose="020B0604020202020204" pitchFamily="34" charset="0"/>
              <a:buChar char="•"/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5690" y="966165"/>
            <a:ext cx="581036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5690" y="1517523"/>
            <a:ext cx="5810362" cy="411035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45125" indent="-129740">
              <a:lnSpc>
                <a:spcPct val="90000"/>
              </a:lnSpc>
              <a:buFont typeface="Century Gothic" panose="020B0502020202020204" pitchFamily="34" charset="0"/>
              <a:buChar char="•"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2169332" y="320043"/>
            <a:ext cx="1001949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69331" y="400521"/>
            <a:ext cx="9996720" cy="341632"/>
          </a:xfrm>
        </p:spPr>
        <p:txBody>
          <a:bodyPr anchor="ctr"/>
          <a:lstStyle>
            <a:lvl1pPr>
              <a:lnSpc>
                <a:spcPct val="90000"/>
              </a:lnSpc>
              <a:defRPr sz="1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29740">
              <a:lnSpc>
                <a:spcPct val="90000"/>
              </a:lnSpc>
              <a:tabLst>
                <a:tab pos="172589" algn="l"/>
              </a:tabLst>
              <a:defRPr/>
            </a:pPr>
            <a:fld id="{040BB257-551A-4736-B50F-DCF1BA034C06}" type="slidenum">
              <a:rPr lang="en-US" sz="675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29740">
                <a:lnSpc>
                  <a:spcPct val="90000"/>
                </a:lnSpc>
                <a:tabLst>
                  <a:tab pos="172589" algn="l"/>
                </a:tabLst>
                <a:defRPr/>
              </a:pPr>
              <a:t>‹#›</a:t>
            </a:fld>
            <a:endParaRPr lang="en-US" sz="675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984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75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583F3-A626-4386-A514-ABEE74ACAA93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63F72F-D8C5-4724-B209-B51C0502E70D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2AAD89-B12B-45CD-B15D-8478AE5BEF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15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49" y="1435554"/>
            <a:ext cx="386713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7971" y="1435554"/>
            <a:ext cx="386690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1693" y="1435554"/>
            <a:ext cx="386713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50" y="948037"/>
            <a:ext cx="386575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7970" y="948037"/>
            <a:ext cx="38669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1695" y="948037"/>
            <a:ext cx="388491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7927" y="966165"/>
            <a:ext cx="383288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500" b="0" baseline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390" y="1517904"/>
            <a:ext cx="3832882" cy="411035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45125" indent="-129740">
              <a:lnSpc>
                <a:spcPct val="90000"/>
              </a:lnSpc>
              <a:buFont typeface="Century Gothic" panose="020B0502020202020204" pitchFamily="34" charset="0"/>
              <a:buChar char="•"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buFont typeface="Arial" panose="020B0604020202020204" pitchFamily="34" charset="0"/>
              <a:buChar char="•"/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0894" y="966165"/>
            <a:ext cx="383069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8707" y="1517904"/>
            <a:ext cx="3830694" cy="411035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45125" indent="-129740">
              <a:lnSpc>
                <a:spcPct val="90000"/>
              </a:lnSpc>
              <a:buFont typeface="Century Gothic" panose="020B0502020202020204" pitchFamily="34" charset="0"/>
              <a:buChar char="•"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5769" y="966165"/>
            <a:ext cx="379633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3582" y="1517904"/>
            <a:ext cx="3796334" cy="411035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45125" indent="-129740">
              <a:lnSpc>
                <a:spcPct val="90000"/>
              </a:lnSpc>
              <a:buFont typeface="Century Gothic" panose="020B0502020202020204" pitchFamily="34" charset="0"/>
              <a:buChar char="•"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2169332" y="320043"/>
            <a:ext cx="1001949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69331" y="405256"/>
            <a:ext cx="9934172" cy="341632"/>
          </a:xfrm>
        </p:spPr>
        <p:txBody>
          <a:bodyPr anchor="ctr"/>
          <a:lstStyle>
            <a:lvl1pPr>
              <a:lnSpc>
                <a:spcPct val="90000"/>
              </a:lnSpc>
              <a:defRPr sz="1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29740">
              <a:lnSpc>
                <a:spcPct val="90000"/>
              </a:lnSpc>
              <a:tabLst>
                <a:tab pos="172589" algn="l"/>
              </a:tabLst>
              <a:defRPr/>
            </a:pPr>
            <a:fld id="{040BB257-551A-4736-B50F-DCF1BA034C06}" type="slidenum">
              <a:rPr lang="en-US" sz="675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29740">
                <a:lnSpc>
                  <a:spcPct val="90000"/>
                </a:lnSpc>
                <a:tabLst>
                  <a:tab pos="172589" algn="l"/>
                </a:tabLst>
                <a:defRPr/>
              </a:pPr>
              <a:t>‹#›</a:t>
            </a:fld>
            <a:endParaRPr lang="en-US" sz="675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984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75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A5E570-6CEB-41E7-8D0B-3A8F71C0DC0C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01B422-8DF5-45CF-9477-2F7F2A9A0FF4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BF1765-1FC6-4B2E-978F-E2CE306D8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50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51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744" y="966459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50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7756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7755" y="948037"/>
            <a:ext cx="287405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1261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1261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4768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4768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390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27307" indent="-16901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2pPr>
            <a:lvl3pPr marL="685594" indent="-170209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050"/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buFont typeface="Arial" panose="020B0604020202020204" pitchFamily="34" charset="0"/>
              <a:buChar char="•"/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062" y="969264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451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72537" indent="-214249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2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29634" indent="-214249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05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3282" y="969264"/>
            <a:ext cx="286734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130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72537" indent="-214249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2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29634" indent="-214249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05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2169332" y="320043"/>
            <a:ext cx="1001949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34281" rIns="34281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69331" y="405256"/>
            <a:ext cx="9933906" cy="341632"/>
          </a:xfrm>
        </p:spPr>
        <p:txBody>
          <a:bodyPr anchor="ctr"/>
          <a:lstStyle>
            <a:lvl1pPr>
              <a:lnSpc>
                <a:spcPct val="90000"/>
              </a:lnSpc>
              <a:defRPr sz="1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29740">
              <a:lnSpc>
                <a:spcPct val="90000"/>
              </a:lnSpc>
              <a:tabLst>
                <a:tab pos="172589" algn="l"/>
              </a:tabLst>
              <a:defRPr/>
            </a:pPr>
            <a:fld id="{040BB257-551A-4736-B50F-DCF1BA034C06}" type="slidenum">
              <a:rPr lang="en-US" sz="675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29740">
                <a:lnSpc>
                  <a:spcPct val="90000"/>
                </a:lnSpc>
                <a:tabLst>
                  <a:tab pos="172589" algn="l"/>
                </a:tabLst>
                <a:defRPr/>
              </a:pPr>
              <a:t>‹#›</a:t>
            </a:fld>
            <a:endParaRPr lang="en-US" sz="675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0073" y="969264"/>
            <a:ext cx="2878753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500" b="0">
                <a:solidFill>
                  <a:schemeClr val="bg1"/>
                </a:solidFill>
              </a:defRPr>
            </a:lvl1pPr>
            <a:lvl2pPr marL="342797" indent="0">
              <a:buNone/>
              <a:defRPr sz="1500" b="1"/>
            </a:lvl2pPr>
            <a:lvl3pPr marL="685594" indent="0">
              <a:buNone/>
              <a:defRPr sz="1350" b="1"/>
            </a:lvl3pPr>
            <a:lvl4pPr marL="1028391" indent="0">
              <a:buNone/>
              <a:defRPr sz="1200" b="1"/>
            </a:lvl4pPr>
            <a:lvl5pPr marL="1371189" indent="0">
              <a:buNone/>
              <a:defRPr sz="1200" b="1"/>
            </a:lvl5pPr>
            <a:lvl6pPr marL="1713986" indent="0">
              <a:buNone/>
              <a:defRPr sz="1200" b="1"/>
            </a:lvl6pPr>
            <a:lvl7pPr marL="2056783" indent="0">
              <a:buNone/>
              <a:defRPr sz="1200" b="1"/>
            </a:lvl7pPr>
            <a:lvl8pPr marL="2399580" indent="0">
              <a:buNone/>
              <a:defRPr sz="1200" b="1"/>
            </a:lvl8pPr>
            <a:lvl9pPr marL="274237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29509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170209" indent="-170209">
              <a:lnSpc>
                <a:spcPct val="90000"/>
              </a:lnSpc>
              <a:buFont typeface="Century Gothic" panose="020B0502020202020204" pitchFamily="34" charset="0"/>
              <a:buChar char="•"/>
              <a:defRPr sz="1350"/>
            </a:lvl1pPr>
            <a:lvl2pPr marL="472537" indent="-214249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2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29634" indent="-214249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05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858183" indent="-12974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900"/>
            </a:lvl4pPr>
            <a:lvl5pPr marL="1111710" indent="-166638">
              <a:lnSpc>
                <a:spcPct val="90000"/>
              </a:lnSpc>
              <a:def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87BB4B-352F-40F3-92C4-449A98607320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F4C16E-1143-4307-BA5B-3A22A63363EC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45BF44-A7D3-46D8-9427-D88674E3E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49" y="1078992"/>
            <a:ext cx="5485644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49" y="1078992"/>
            <a:ext cx="5820164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4163291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0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522" y="1078990"/>
            <a:ext cx="7462242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50" y="1078992"/>
            <a:ext cx="3845272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78" y="1275789"/>
            <a:ext cx="3575297" cy="97969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800350"/>
            <a:ext cx="3541023" cy="3816258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19522" y="1"/>
            <a:ext cx="8069303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03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49" y="2382"/>
            <a:ext cx="11309897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0997367" cy="53553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7" y="647700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4581" y="0"/>
            <a:ext cx="6164244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3"/>
            <a:ext cx="274249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" y="6472945"/>
            <a:ext cx="10933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8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only">
  <p:cSld name="8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320041"/>
            <a:ext cx="274249" cy="65379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688" tIns="45688" rIns="45688" bIns="45688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99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-4389" y="6626132"/>
            <a:ext cx="28032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021" y="6477000"/>
            <a:ext cx="1087853" cy="26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978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6ED9-2775-4D85-A7AB-3DD75CA1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F3A67-0F33-4FE5-A743-5233E2A8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894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  <a:prstGeom prst="rect">
            <a:avLst/>
          </a:prstGeo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1372473" cy="58928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076960"/>
            <a:ext cx="11369809" cy="491124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763031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780"/>
            <a:ext cx="11375136" cy="914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033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833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9496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39" y="1329267"/>
            <a:ext cx="11427023" cy="4876800"/>
          </a:xfrm>
        </p:spPr>
        <p:txBody>
          <a:bodyPr>
            <a:normAutofit/>
          </a:bodyPr>
          <a:lstStyle>
            <a:lvl1pPr marL="288838" indent="-288838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799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7182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31565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907FF-D9F1-4C96-BFBE-E1E6D3878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8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076"/>
            <a:ext cx="11375136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533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0039"/>
            <a:ext cx="11375136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621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825" y="1354138"/>
            <a:ext cx="5383398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7369" y="1354138"/>
            <a:ext cx="5383398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6842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67174" y="161925"/>
            <a:ext cx="10595389" cy="9159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1406" y="1419225"/>
            <a:ext cx="5652144" cy="219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26697" y="1419225"/>
            <a:ext cx="5654260" cy="219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71406" y="3763964"/>
            <a:ext cx="5652144" cy="219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26697" y="3763964"/>
            <a:ext cx="5654260" cy="219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151016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50" y="1074421"/>
            <a:ext cx="11331630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091" y="5343836"/>
            <a:ext cx="5383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624" y="1388963"/>
            <a:ext cx="8675934" cy="978729"/>
          </a:xfrm>
        </p:spPr>
        <p:txBody>
          <a:bodyPr/>
          <a:lstStyle>
            <a:lvl1pPr algn="l">
              <a:defRPr sz="3199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365" y="3013455"/>
            <a:ext cx="5439097" cy="2028101"/>
          </a:xfrm>
        </p:spPr>
        <p:txBody>
          <a:bodyPr/>
          <a:lstStyle>
            <a:lvl1pPr marL="0" indent="0" algn="l">
              <a:buNone/>
              <a:defRPr sz="1999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89" y="5409489"/>
            <a:ext cx="1603338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2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9496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39" y="1329267"/>
            <a:ext cx="11427023" cy="4876800"/>
          </a:xfrm>
        </p:spPr>
        <p:txBody>
          <a:bodyPr>
            <a:normAutofit/>
          </a:bodyPr>
          <a:lstStyle>
            <a:lvl1pPr marL="288838" indent="-288838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799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7182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31565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907FF-D9F1-4C96-BFBE-E1E6D3878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72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4411" y="1078993"/>
            <a:ext cx="5533584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249" y="1078993"/>
            <a:ext cx="5820164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7" y="1352480"/>
            <a:ext cx="5412059" cy="535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110" y="2891883"/>
            <a:ext cx="5429607" cy="2252546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buClr>
                <a:schemeClr val="tx1"/>
              </a:buClr>
              <a:buFont typeface="Century Gothic" panose="020B0502020202020204" pitchFamily="34" charset="0"/>
              <a:buChar char="–"/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22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</p:spPr>
        <p:txBody>
          <a:bodyPr/>
          <a:lstStyle>
            <a:lvl1pPr>
              <a:lnSpc>
                <a:spcPct val="90000"/>
              </a:lnSpc>
              <a:defRPr sz="3199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AB693-0FE1-4094-981C-B54E56512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71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656" y="1004486"/>
            <a:ext cx="5506398" cy="821190"/>
          </a:xfrm>
        </p:spPr>
        <p:txBody>
          <a:bodyPr anchor="b"/>
          <a:lstStyle>
            <a:lvl1pPr marL="0" indent="0">
              <a:buNone/>
              <a:defRPr sz="2799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656" y="1835201"/>
            <a:ext cx="5506398" cy="4430132"/>
          </a:xfrm>
        </p:spPr>
        <p:txBody>
          <a:bodyPr>
            <a:normAutofit/>
          </a:bodyPr>
          <a:lstStyle>
            <a:lvl1pPr marL="230119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2399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999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259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4510" y="1004486"/>
            <a:ext cx="5503254" cy="821190"/>
          </a:xfrm>
        </p:spPr>
        <p:txBody>
          <a:bodyPr anchor="b"/>
          <a:lstStyle>
            <a:lvl1pPr marL="0" indent="0">
              <a:buNone/>
              <a:defRPr sz="2799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4510" y="1835201"/>
            <a:ext cx="5503254" cy="4430132"/>
          </a:xfrm>
        </p:spPr>
        <p:txBody>
          <a:bodyPr>
            <a:normAutofit/>
          </a:bodyPr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2399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999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7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245" indent="-172986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EB23F-F48E-453B-A8FF-2F59F4A9B4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5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556" y="1387602"/>
            <a:ext cx="360953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556" y="2208793"/>
            <a:ext cx="360953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/>
            </a:lvl1pPr>
            <a:lvl2pPr marL="514196" indent="-225357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515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2515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414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6414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71DCD-7297-473D-BB1B-EAB91E974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2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4411" y="1078993"/>
            <a:ext cx="5533584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249" y="1078993"/>
            <a:ext cx="5820164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7" y="1352480"/>
            <a:ext cx="5412059" cy="5354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110" y="2891883"/>
            <a:ext cx="5429607" cy="2252546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buClr>
                <a:schemeClr val="tx1"/>
              </a:buClr>
              <a:buFont typeface="Century Gothic" panose="020B0502020202020204" pitchFamily="34" charset="0"/>
              <a:buChar char="–"/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9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9" y="1435552"/>
            <a:ext cx="583923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49931" y="1435552"/>
            <a:ext cx="5838894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8" y="948037"/>
            <a:ext cx="583715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49930" y="948037"/>
            <a:ext cx="5838894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731" y="966165"/>
            <a:ext cx="5813681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731" y="1517523"/>
            <a:ext cx="5813681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689" y="966165"/>
            <a:ext cx="581036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689" y="1517523"/>
            <a:ext cx="5810362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07" y="359035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08983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081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8" y="1435552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7970" y="1435552"/>
            <a:ext cx="386690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1692" y="1435552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9" y="948037"/>
            <a:ext cx="386575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7969" y="948037"/>
            <a:ext cx="38669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1693" y="948037"/>
            <a:ext cx="388491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7" y="966165"/>
            <a:ext cx="383288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90" y="1517904"/>
            <a:ext cx="3832882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0893" y="966165"/>
            <a:ext cx="383069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8706" y="1517904"/>
            <a:ext cx="3830694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5768" y="966165"/>
            <a:ext cx="379633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3581" y="1517904"/>
            <a:ext cx="3796334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74" y="363770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08983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2030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9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743" y="966459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8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7754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7754" y="948037"/>
            <a:ext cx="2874056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1259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1260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4766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4767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90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126" indent="-226945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061" y="969264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4517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3281" y="969264"/>
            <a:ext cx="286734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130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07" y="363770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0073" y="969264"/>
            <a:ext cx="287875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950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7455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50" y="1083755"/>
            <a:ext cx="5485335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49" y="1078993"/>
            <a:ext cx="5820164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2690184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86418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49" y="1078992"/>
            <a:ext cx="5485644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49" y="1078992"/>
            <a:ext cx="5820164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4163291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48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522" y="1078990"/>
            <a:ext cx="7462242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250" y="1078992"/>
            <a:ext cx="3845272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78" y="1275789"/>
            <a:ext cx="3575297" cy="97969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800350"/>
            <a:ext cx="3541023" cy="3816258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19522" y="1"/>
            <a:ext cx="8069303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697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49" y="2382"/>
            <a:ext cx="11309897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0997367" cy="53553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7" y="647700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4581" y="0"/>
            <a:ext cx="6164244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3"/>
            <a:ext cx="274249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" y="6472945"/>
            <a:ext cx="10933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43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88" y="105428"/>
            <a:ext cx="11422261" cy="66464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en-US" b="1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472" y="1033271"/>
            <a:ext cx="11369809" cy="5197193"/>
          </a:xfrm>
        </p:spPr>
        <p:txBody>
          <a:bodyPr anchor="t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3602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58" y="2276796"/>
            <a:ext cx="11501908" cy="2304407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00087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125523"/>
            <a:ext cx="11501908" cy="7383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1133856"/>
            <a:ext cx="5588582" cy="5034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133856"/>
            <a:ext cx="5531934" cy="5034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38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</p:spPr>
        <p:txBody>
          <a:bodyPr/>
          <a:lstStyle>
            <a:lvl1pPr>
              <a:lnSpc>
                <a:spcPct val="90000"/>
              </a:lnSpc>
              <a:defRPr sz="3199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AB693-0FE1-4094-981C-B54E56512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676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4"/>
            <a:ext cx="5383398" cy="4525963"/>
          </a:xfrm>
        </p:spPr>
        <p:txBody>
          <a:bodyPr/>
          <a:lstStyle>
            <a:lvl1pPr>
              <a:defRPr sz="2100"/>
            </a:lvl1pPr>
            <a:lvl2pPr>
              <a:defRPr sz="1799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4"/>
            <a:ext cx="5383398" cy="4525963"/>
          </a:xfrm>
        </p:spPr>
        <p:txBody>
          <a:bodyPr/>
          <a:lstStyle>
            <a:lvl1pPr>
              <a:defRPr sz="2100"/>
            </a:lvl1pPr>
            <a:lvl2pPr>
              <a:defRPr sz="1799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9"/>
            <a:ext cx="2844059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493046"/>
            <a:ext cx="3859795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>
                <a:solidFill>
                  <a:sysClr val="windowText" lastClr="000000"/>
                </a:solidFill>
              </a:rPr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18037" y="6492879"/>
            <a:ext cx="2844059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fld id="{805B518B-609D-476E-BD26-323690F44A20}" type="slidenum">
              <a:rPr lang="en-US" sz="1799" kern="0" smtClean="0">
                <a:solidFill>
                  <a:sysClr val="windowText" lastClr="000000"/>
                </a:solidFill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799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92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4973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605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47479"/>
            <a:ext cx="4322618" cy="4226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r="6047" b="8563"/>
          <a:stretch/>
        </p:blipFill>
        <p:spPr>
          <a:xfrm>
            <a:off x="8318500" y="65"/>
            <a:ext cx="3870325" cy="6270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5" y="320041"/>
            <a:ext cx="6569085" cy="4783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15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48" lvl="0" indent="-45708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95" lvl="1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3" lvl="2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0" lvl="3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38" lvl="4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6" lvl="5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28" lvl="8" indent="-42322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4319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82300"/>
            <a:ext cx="11501908" cy="7132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254" y="1115571"/>
            <a:ext cx="5588582" cy="5052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115571"/>
            <a:ext cx="5531934" cy="5052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0618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divider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6" y="411483"/>
            <a:ext cx="7957347" cy="877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4489" y="1600200"/>
            <a:ext cx="7944490" cy="345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6"/>
          <a:stretch/>
        </p:blipFill>
        <p:spPr>
          <a:xfrm>
            <a:off x="8532813" y="67"/>
            <a:ext cx="3665066" cy="6629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48130" y="48131"/>
            <a:ext cx="4322618" cy="42263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 userDrawn="1"/>
        </p:nvCxnSpPr>
        <p:spPr>
          <a:xfrm>
            <a:off x="853281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729" y="6272784"/>
            <a:ext cx="13299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68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492" y="2867800"/>
            <a:ext cx="11357841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0697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7719589" y="0"/>
            <a:ext cx="4485693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7712735" y="-2184"/>
            <a:ext cx="4501878" cy="66960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566" y="1761403"/>
            <a:ext cx="4339266" cy="757130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4" y="660862"/>
            <a:ext cx="6166767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9635" y="6293793"/>
            <a:ext cx="211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chemeClr val="tx2"/>
                </a:solidFill>
              </a:rPr>
              <a:t>ORNL is managed by UT-Battelle </a:t>
            </a:r>
            <a:br>
              <a:rPr lang="en-US" sz="1000" b="0">
                <a:solidFill>
                  <a:schemeClr val="tx2"/>
                </a:solidFill>
              </a:rPr>
            </a:br>
            <a:r>
              <a:rPr lang="en-US" sz="1000" b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14" y="6338371"/>
            <a:ext cx="1772738" cy="316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88" y="5164138"/>
            <a:ext cx="2632447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5207222" y="5986925"/>
            <a:ext cx="177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>
                <a:hlinkClick r:id="rId7"/>
              </a:rPr>
              <a:t>http://ft.ornl.gov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</p:spTree>
    <p:extLst>
      <p:ext uri="{BB962C8B-B14F-4D97-AF65-F5344CB8AC3E}">
        <p14:creationId xmlns:p14="http://schemas.microsoft.com/office/powerpoint/2010/main" val="38785968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0039"/>
            <a:ext cx="11375136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80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656" y="1004486"/>
            <a:ext cx="5506398" cy="821190"/>
          </a:xfrm>
        </p:spPr>
        <p:txBody>
          <a:bodyPr anchor="b"/>
          <a:lstStyle>
            <a:lvl1pPr marL="0" indent="0">
              <a:buNone/>
              <a:defRPr sz="2799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656" y="1835201"/>
            <a:ext cx="5506398" cy="4430132"/>
          </a:xfrm>
        </p:spPr>
        <p:txBody>
          <a:bodyPr>
            <a:normAutofit/>
          </a:bodyPr>
          <a:lstStyle>
            <a:lvl1pPr marL="230119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2399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999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71259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4510" y="1004486"/>
            <a:ext cx="5503254" cy="821190"/>
          </a:xfrm>
        </p:spPr>
        <p:txBody>
          <a:bodyPr anchor="b"/>
          <a:lstStyle>
            <a:lvl1pPr marL="0" indent="0">
              <a:buNone/>
              <a:defRPr sz="2799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4510" y="1835201"/>
            <a:ext cx="5503254" cy="4430132"/>
          </a:xfrm>
        </p:spPr>
        <p:txBody>
          <a:bodyPr>
            <a:normAutofit/>
          </a:bodyPr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2399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999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7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144245" indent="-172986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EB23F-F48E-453B-A8FF-2F59F4A9B4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18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14" y="1444753"/>
            <a:ext cx="5506398" cy="4203944"/>
          </a:xfrm>
        </p:spPr>
        <p:txBody>
          <a:bodyPr/>
          <a:lstStyle>
            <a:lvl1pPr marL="230119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>
                <a:latin typeface="+mn-lt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259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9868" y="1444753"/>
            <a:ext cx="5503254" cy="4203944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 baseline="0">
                <a:latin typeface="Century Gothic" panose="020B050202020202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245" indent="-172986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81584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2" y="275333"/>
            <a:ext cx="10971555" cy="5354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637" y="1599911"/>
            <a:ext cx="5389040" cy="4525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153" y="1599911"/>
            <a:ext cx="5389040" cy="4525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1069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558655" y="1143000"/>
            <a:ext cx="11071516" cy="5334000"/>
          </a:xfrm>
        </p:spPr>
        <p:txBody>
          <a:bodyPr/>
          <a:lstStyle>
            <a:lvl1pPr marL="342797" indent="-342797">
              <a:buFont typeface="Arial" pitchFamily="34" charset="0"/>
              <a:buChar char="•"/>
              <a:defRPr sz="1799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727" indent="-285664">
              <a:buFont typeface="Arial" pitchFamily="34" charset="0"/>
              <a:buChar char="•"/>
              <a:defRPr sz="1600"/>
            </a:lvl2pPr>
            <a:lvl3pPr marL="1142657" indent="-228531">
              <a:buFont typeface="Arial" pitchFamily="34" charset="0"/>
              <a:buChar char="•"/>
              <a:defRPr sz="1400"/>
            </a:lvl3pPr>
            <a:lvl4pPr marL="1599720" indent="-228531">
              <a:buFont typeface="Arial" pitchFamily="34" charset="0"/>
              <a:buChar char="•"/>
              <a:defRPr sz="1300"/>
            </a:lvl4pPr>
            <a:lvl5pPr marL="2056783" indent="-228531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28324" y="151418"/>
            <a:ext cx="9852633" cy="612648"/>
          </a:xfrm>
        </p:spPr>
        <p:txBody>
          <a:bodyPr>
            <a:normAutofit/>
          </a:bodyPr>
          <a:lstStyle>
            <a:lvl1pPr algn="l">
              <a:defRPr sz="2399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0901" y="841689"/>
            <a:ext cx="11300056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1" y="83133"/>
            <a:ext cx="1241118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62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324" y="151418"/>
            <a:ext cx="9852634" cy="612648"/>
          </a:xfrm>
        </p:spPr>
        <p:txBody>
          <a:bodyPr>
            <a:normAutofit/>
          </a:bodyPr>
          <a:lstStyle>
            <a:lvl1pPr algn="l">
              <a:defRPr sz="2399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1" y="83133"/>
            <a:ext cx="1241118" cy="749220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0901" y="841689"/>
            <a:ext cx="11300056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2993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609441" y="1066800"/>
            <a:ext cx="5383398" cy="4953000"/>
          </a:xfrm>
        </p:spPr>
        <p:txBody>
          <a:bodyPr/>
          <a:lstStyle>
            <a:lvl1pPr marL="342797" indent="-342797">
              <a:buFont typeface="Arial" pitchFamily="34" charset="0"/>
              <a:buChar char="•"/>
              <a:defRPr sz="1799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727" indent="-285664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2657" indent="-228531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599720" indent="-228531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6783" indent="-228531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6195986" y="1066800"/>
            <a:ext cx="5383398" cy="4953000"/>
          </a:xfrm>
        </p:spPr>
        <p:txBody>
          <a:bodyPr/>
          <a:lstStyle>
            <a:lvl1pPr marL="342797" indent="-342797">
              <a:buFont typeface="Arial" pitchFamily="34" charset="0"/>
              <a:buChar char="•"/>
              <a:defRPr sz="1799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727" indent="-285664">
              <a:buFont typeface="Arial" pitchFamily="34" charset="0"/>
              <a:buChar char="•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2657" indent="-228531">
              <a:buFont typeface="Arial" pitchFamily="34" charset="0"/>
              <a:buChar char="•"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599720" indent="-228531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6783" indent="-228531">
              <a:buFont typeface="Arial" pitchFamily="34" charset="0"/>
              <a:buChar char="•"/>
              <a:defRPr sz="13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828324" y="151418"/>
            <a:ext cx="9852634" cy="612648"/>
          </a:xfrm>
        </p:spPr>
        <p:txBody>
          <a:bodyPr>
            <a:normAutofit/>
          </a:bodyPr>
          <a:lstStyle>
            <a:lvl1pPr algn="l">
              <a:defRPr sz="2399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1" y="83133"/>
            <a:ext cx="1241118" cy="74922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ChangeShapeType="1"/>
          </p:cNvCxnSpPr>
          <p:nvPr userDrawn="1"/>
        </p:nvCxnSpPr>
        <p:spPr bwMode="auto">
          <a:xfrm>
            <a:off x="380901" y="841689"/>
            <a:ext cx="11300056" cy="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91441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76072" y="4329372"/>
            <a:ext cx="10360501" cy="424603"/>
          </a:xfrm>
        </p:spPr>
        <p:txBody>
          <a:bodyPr anchor="t"/>
          <a:lstStyle>
            <a:lvl1pPr algn="l">
              <a:defRPr sz="2399" b="1" baseline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507868" y="4341817"/>
            <a:ext cx="1117309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92397" y="2954111"/>
            <a:ext cx="10360501" cy="1379538"/>
          </a:xfrm>
        </p:spPr>
        <p:txBody>
          <a:bodyPr anchor="b"/>
          <a:lstStyle>
            <a:lvl1pPr algn="l">
              <a:defRPr sz="1799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1" y="83133"/>
            <a:ext cx="1241118" cy="7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226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only">
  <p:cSld name="8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320041"/>
            <a:ext cx="274249" cy="65379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688" tIns="45688" rIns="45688" bIns="45688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99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-4389" y="6626132"/>
            <a:ext cx="28032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021" y="6477000"/>
            <a:ext cx="1087853" cy="2618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2381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5A8BBA-9B72-487E-892D-2665BFB5B33F}"/>
              </a:ext>
            </a:extLst>
          </p:cNvPr>
          <p:cNvSpPr txBox="1">
            <a:spLocks/>
          </p:cNvSpPr>
          <p:nvPr userDrawn="1"/>
        </p:nvSpPr>
        <p:spPr>
          <a:xfrm>
            <a:off x="9231958" y="6539307"/>
            <a:ext cx="2742486" cy="2676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lvl="0" algn="r"/>
            <a:fld id="{967BB7C0-5F74-43CF-AA89-9844B0617CFB}" type="datetimeFigureOut">
              <a:rPr lang="en-US" sz="1000" smtClean="0"/>
              <a:pPr lvl="0" algn="r"/>
              <a:t>1/5/22</a:t>
            </a:fld>
            <a:endParaRPr lang="en-US" sz="10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209214-7161-4C5D-93BC-1BEB7104619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BFE0C-7357-4DB3-B2D7-391A7D699AA4}"/>
              </a:ext>
            </a:extLst>
          </p:cNvPr>
          <p:cNvSpPr/>
          <p:nvPr userDrawn="1"/>
        </p:nvSpPr>
        <p:spPr>
          <a:xfrm>
            <a:off x="0" y="320041"/>
            <a:ext cx="274249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E54EF2-B02F-4006-9A42-C659C6457A2C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16607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A9BEC-199A-46CD-B5B9-24DA8B0CC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6477000"/>
            <a:ext cx="1087853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76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208" y="283945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207" y="329762"/>
            <a:ext cx="10415617" cy="424603"/>
          </a:xfrm>
        </p:spPr>
        <p:txBody>
          <a:bodyPr/>
          <a:lstStyle>
            <a:lvl1pPr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283945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249" y="283945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37712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98" y="405475"/>
            <a:ext cx="1093376" cy="2651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6D1BE91-0158-488C-8C9E-D8477880580A}"/>
              </a:ext>
            </a:extLst>
          </p:cNvPr>
          <p:cNvSpPr/>
          <p:nvPr userDrawn="1"/>
        </p:nvSpPr>
        <p:spPr>
          <a:xfrm>
            <a:off x="52796" y="1437316"/>
            <a:ext cx="2384335" cy="5201594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94A124-50AD-46D2-B796-5980D876EBED}"/>
              </a:ext>
            </a:extLst>
          </p:cNvPr>
          <p:cNvSpPr/>
          <p:nvPr userDrawn="1"/>
        </p:nvSpPr>
        <p:spPr>
          <a:xfrm>
            <a:off x="52797" y="950428"/>
            <a:ext cx="238433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EF61114B-D635-4928-96AC-FAB9B788B4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45" y="1008231"/>
            <a:ext cx="237599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423A6A86-DED1-4036-8FCD-20DF265E8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45" y="1529439"/>
            <a:ext cx="2375998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9986F5-CDC0-40B0-A504-FF1A66BE576D}"/>
              </a:ext>
            </a:extLst>
          </p:cNvPr>
          <p:cNvSpPr/>
          <p:nvPr userDrawn="1"/>
        </p:nvSpPr>
        <p:spPr>
          <a:xfrm>
            <a:off x="2487279" y="1437316"/>
            <a:ext cx="2375998" cy="5201594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A38694-5BF4-45B8-8BFA-7D6050C34FDA}"/>
              </a:ext>
            </a:extLst>
          </p:cNvPr>
          <p:cNvSpPr/>
          <p:nvPr userDrawn="1"/>
        </p:nvSpPr>
        <p:spPr>
          <a:xfrm>
            <a:off x="2487280" y="950428"/>
            <a:ext cx="237599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658794B2-7214-4A6B-A107-D9FCF0B46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7328" y="1008231"/>
            <a:ext cx="2367690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A3CD8AAD-7D50-4756-8C17-A9E669DE1A2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497328" y="1529439"/>
            <a:ext cx="2367690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49DF2CD-9C75-4DEF-8723-8CED0DA98AE8}"/>
              </a:ext>
            </a:extLst>
          </p:cNvPr>
          <p:cNvSpPr/>
          <p:nvPr userDrawn="1"/>
        </p:nvSpPr>
        <p:spPr>
          <a:xfrm>
            <a:off x="4913853" y="1437316"/>
            <a:ext cx="2367690" cy="5201594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B29175-9ACB-471F-AD42-4FF39931EB26}"/>
              </a:ext>
            </a:extLst>
          </p:cNvPr>
          <p:cNvSpPr/>
          <p:nvPr userDrawn="1"/>
        </p:nvSpPr>
        <p:spPr>
          <a:xfrm>
            <a:off x="4913854" y="950428"/>
            <a:ext cx="2367690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BEE8455C-32ED-4787-803C-2EF3D074F6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23902" y="1008231"/>
            <a:ext cx="235941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330D75BD-4884-4141-810A-86656F71B81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923902" y="1529439"/>
            <a:ext cx="2359411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D34BCD2-F775-4171-9474-D1723981A14F}"/>
              </a:ext>
            </a:extLst>
          </p:cNvPr>
          <p:cNvSpPr/>
          <p:nvPr userDrawn="1"/>
        </p:nvSpPr>
        <p:spPr>
          <a:xfrm>
            <a:off x="7340910" y="1437316"/>
            <a:ext cx="2359411" cy="5201594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6332BE-EF1A-4A54-BA71-A3FF8CE4CEB8}"/>
              </a:ext>
            </a:extLst>
          </p:cNvPr>
          <p:cNvSpPr/>
          <p:nvPr userDrawn="1"/>
        </p:nvSpPr>
        <p:spPr>
          <a:xfrm>
            <a:off x="7340911" y="950428"/>
            <a:ext cx="235941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D085CA13-2F05-4AE2-B690-50034CAD7A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50958" y="1008231"/>
            <a:ext cx="235116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Content Placeholder 5">
            <a:extLst>
              <a:ext uri="{FF2B5EF4-FFF2-40B4-BE49-F238E27FC236}">
                <a16:creationId xmlns:a16="http://schemas.microsoft.com/office/drawing/2014/main" id="{4458AC3D-FE33-43D1-AC92-3FB61BAECA1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7350958" y="1529439"/>
            <a:ext cx="2351162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EE555B-0D62-4D73-983D-9E6E33C98BFA}"/>
              </a:ext>
            </a:extLst>
          </p:cNvPr>
          <p:cNvSpPr/>
          <p:nvPr userDrawn="1"/>
        </p:nvSpPr>
        <p:spPr>
          <a:xfrm>
            <a:off x="9781972" y="1193872"/>
            <a:ext cx="2351162" cy="5201594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4E605C-24FE-4C17-A345-4A527321FDDC}"/>
              </a:ext>
            </a:extLst>
          </p:cNvPr>
          <p:cNvSpPr/>
          <p:nvPr userDrawn="1"/>
        </p:nvSpPr>
        <p:spPr>
          <a:xfrm>
            <a:off x="9771438" y="950428"/>
            <a:ext cx="235116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6BB18A8-A631-4CA8-A929-6613B07699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81972" y="1008231"/>
            <a:ext cx="234294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D22E0878-751C-4407-8EAE-F5B312C4479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781972" y="1529439"/>
            <a:ext cx="2342941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586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10908"/>
            <a:ext cx="4322618" cy="4226359"/>
          </a:xfrm>
          <a:prstGeom prst="rect">
            <a:avLst/>
          </a:prstGeom>
        </p:spPr>
      </p:pic>
      <p:sp>
        <p:nvSpPr>
          <p:cNvPr id="33" name="Freeform 12"/>
          <p:cNvSpPr>
            <a:spLocks/>
          </p:cNvSpPr>
          <p:nvPr userDrawn="1"/>
        </p:nvSpPr>
        <p:spPr bwMode="auto">
          <a:xfrm>
            <a:off x="7845425" y="0"/>
            <a:ext cx="4343400" cy="6858000"/>
          </a:xfrm>
          <a:custGeom>
            <a:avLst/>
            <a:gdLst>
              <a:gd name="T0" fmla="*/ 150 w 1412"/>
              <a:gd name="T1" fmla="*/ 2166 h 2166"/>
              <a:gd name="T2" fmla="*/ 1412 w 1412"/>
              <a:gd name="T3" fmla="*/ 2166 h 2166"/>
              <a:gd name="T4" fmla="*/ 1412 w 1412"/>
              <a:gd name="T5" fmla="*/ 0 h 2166"/>
              <a:gd name="T6" fmla="*/ 0 w 1412"/>
              <a:gd name="T7" fmla="*/ 0 h 2166"/>
              <a:gd name="T8" fmla="*/ 150 w 141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2166">
                <a:moveTo>
                  <a:pt x="150" y="2166"/>
                </a:moveTo>
                <a:cubicBezTo>
                  <a:pt x="1412" y="2166"/>
                  <a:pt x="1412" y="2166"/>
                  <a:pt x="1412" y="2166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50" y="216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5073" y="629610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chemeClr val="tx2"/>
                </a:solidFill>
              </a:rPr>
              <a:t>ORNL is managed by UT-Battelle </a:t>
            </a:r>
            <a:br>
              <a:rPr lang="en-US" sz="1000" b="0">
                <a:solidFill>
                  <a:schemeClr val="tx2"/>
                </a:solidFill>
              </a:rPr>
            </a:br>
            <a:r>
              <a:rPr lang="en-US" sz="1000" b="0">
                <a:solidFill>
                  <a:schemeClr val="tx2"/>
                </a:solidFill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9005" y="283464"/>
            <a:ext cx="6682281" cy="929485"/>
          </a:xfrm>
        </p:spPr>
        <p:txBody>
          <a:bodyPr/>
          <a:lstStyle>
            <a:lvl1pPr algn="l">
              <a:defRPr sz="32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7472" y="1680122"/>
            <a:ext cx="5485292" cy="1738243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Jeffrey S. Vetter</a:t>
            </a:r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0" y="6309360"/>
            <a:ext cx="132990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3" r="6047" b="8563"/>
          <a:stretch/>
        </p:blipFill>
        <p:spPr>
          <a:xfrm>
            <a:off x="8356600" y="65"/>
            <a:ext cx="3832225" cy="6270643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86" y="1266091"/>
            <a:ext cx="2152274" cy="2152275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 descr="DifScat_better vibe.jpg.jpe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7620" y="1856187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0" y="3172968"/>
            <a:ext cx="1664208" cy="166420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41A49B-B91C-4827-BA7B-B3A77A253C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2" y="5915153"/>
            <a:ext cx="19748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664DF7-BD45-45D9-BBAB-DA3772A0FE94}"/>
              </a:ext>
            </a:extLst>
          </p:cNvPr>
          <p:cNvSpPr txBox="1"/>
          <p:nvPr userDrawn="1"/>
        </p:nvSpPr>
        <p:spPr>
          <a:xfrm>
            <a:off x="4300471" y="6384071"/>
            <a:ext cx="358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400">
                <a:hlinkClick r:id="rId11"/>
              </a:rPr>
              <a:t>http://ft.ornl.gov</a:t>
            </a:r>
            <a:r>
              <a:rPr lang="en-US" sz="1400"/>
              <a:t>   </a:t>
            </a:r>
            <a:r>
              <a:rPr lang="en-US" sz="1400">
                <a:hlinkClick r:id="rId12"/>
              </a:rPr>
              <a:t>vetter@computer.org</a:t>
            </a:r>
            <a:r>
              <a:rPr lang="en-US" sz="140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B7C71-1FCB-40A8-8EBD-0A801D4302B5}"/>
              </a:ext>
            </a:extLst>
          </p:cNvPr>
          <p:cNvSpPr/>
          <p:nvPr userDrawn="1"/>
        </p:nvSpPr>
        <p:spPr>
          <a:xfrm>
            <a:off x="339005" y="3743462"/>
            <a:ext cx="9829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/>
              <a:t>Presented to</a:t>
            </a:r>
          </a:p>
        </p:txBody>
      </p:sp>
    </p:spTree>
    <p:extLst>
      <p:ext uri="{BB962C8B-B14F-4D97-AF65-F5344CB8AC3E}">
        <p14:creationId xmlns:p14="http://schemas.microsoft.com/office/powerpoint/2010/main" val="60926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556" y="1387602"/>
            <a:ext cx="360953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556" y="2208793"/>
            <a:ext cx="360953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/>
            </a:lvl1pPr>
            <a:lvl2pPr marL="514196" indent="-225357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515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2515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414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6414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71DCD-7297-473D-BB1B-EAB91E974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83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88" y="105428"/>
            <a:ext cx="11422261" cy="66464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en-US" b="1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472" y="1033271"/>
            <a:ext cx="11369809" cy="5197193"/>
          </a:xfrm>
        </p:spPr>
        <p:txBody>
          <a:bodyPr anchor="t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36944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125523"/>
            <a:ext cx="11501908" cy="73830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1133856"/>
            <a:ext cx="5588582" cy="5034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133856"/>
            <a:ext cx="5531934" cy="50341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038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82300"/>
            <a:ext cx="11501908" cy="7132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254" y="1115571"/>
            <a:ext cx="5588582" cy="5052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115571"/>
            <a:ext cx="5531934" cy="5052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0912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89654"/>
            <a:ext cx="11501908" cy="8338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1247813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2073394"/>
            <a:ext cx="5588582" cy="464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247813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073394"/>
            <a:ext cx="5531934" cy="464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0844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47479"/>
            <a:ext cx="4322618" cy="4226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r="6047" b="8563"/>
          <a:stretch/>
        </p:blipFill>
        <p:spPr>
          <a:xfrm>
            <a:off x="8318500" y="65"/>
            <a:ext cx="3870325" cy="6270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5" y="320041"/>
            <a:ext cx="6569085" cy="4783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38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187" y="144193"/>
            <a:ext cx="11501908" cy="8616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2945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58" y="2276796"/>
            <a:ext cx="11501908" cy="2304407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2508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85680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4"/>
            <a:ext cx="5383398" cy="4525963"/>
          </a:xfrm>
        </p:spPr>
        <p:txBody>
          <a:bodyPr/>
          <a:lstStyle>
            <a:lvl1pPr>
              <a:defRPr sz="2100"/>
            </a:lvl1pPr>
            <a:lvl2pPr>
              <a:defRPr sz="1799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4"/>
            <a:ext cx="5383398" cy="4525963"/>
          </a:xfrm>
        </p:spPr>
        <p:txBody>
          <a:bodyPr/>
          <a:lstStyle>
            <a:lvl1pPr>
              <a:defRPr sz="2100"/>
            </a:lvl1pPr>
            <a:lvl2pPr>
              <a:defRPr sz="1799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9"/>
            <a:ext cx="2844059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493046"/>
            <a:ext cx="3859795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>
                <a:solidFill>
                  <a:sysClr val="windowText" lastClr="000000"/>
                </a:solidFill>
              </a:rPr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18037" y="6492879"/>
            <a:ext cx="2844059" cy="365125"/>
          </a:xfrm>
          <a:prstGeom prst="rect">
            <a:avLst/>
          </a:prstGeom>
        </p:spPr>
        <p:txBody>
          <a:bodyPr/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fld id="{805B518B-609D-476E-BD26-323690F44A20}" type="slidenum">
              <a:rPr lang="en-US" sz="1799" kern="0" smtClean="0">
                <a:solidFill>
                  <a:sysClr val="windowText" lastClr="000000"/>
                </a:solidFill>
              </a:rPr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799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188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divider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6" y="411483"/>
            <a:ext cx="7957347" cy="8771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4489" y="1600200"/>
            <a:ext cx="7944490" cy="345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6"/>
          <a:stretch/>
        </p:blipFill>
        <p:spPr>
          <a:xfrm>
            <a:off x="8532813" y="67"/>
            <a:ext cx="3665066" cy="6629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48130" y="48131"/>
            <a:ext cx="4322618" cy="42263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 userDrawn="1"/>
        </p:nvCxnSpPr>
        <p:spPr>
          <a:xfrm>
            <a:off x="853281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729" y="6272784"/>
            <a:ext cx="1329901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9" y="1435552"/>
            <a:ext cx="583923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49931" y="1435552"/>
            <a:ext cx="5838894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8" y="948037"/>
            <a:ext cx="583715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49930" y="948037"/>
            <a:ext cx="5838894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731" y="966165"/>
            <a:ext cx="5813681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731" y="1517523"/>
            <a:ext cx="5813681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689" y="966165"/>
            <a:ext cx="581036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689" y="1517523"/>
            <a:ext cx="5810362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07" y="359035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08983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1461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7719589" y="0"/>
            <a:ext cx="4485693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7712735" y="-2184"/>
            <a:ext cx="4501878" cy="669608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566" y="1761403"/>
            <a:ext cx="4339266" cy="757130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4" y="660862"/>
            <a:ext cx="6166767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9635" y="6293793"/>
            <a:ext cx="211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chemeClr val="tx2"/>
                </a:solidFill>
              </a:rPr>
              <a:t>ORNL is managed by UT-Battelle </a:t>
            </a:r>
            <a:br>
              <a:rPr lang="en-US" sz="1000" b="0">
                <a:solidFill>
                  <a:schemeClr val="tx2"/>
                </a:solidFill>
              </a:rPr>
            </a:br>
            <a:r>
              <a:rPr lang="en-US" sz="1000" b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14" y="6338371"/>
            <a:ext cx="1772738" cy="316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88" y="5164138"/>
            <a:ext cx="2632447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5207222" y="5986925"/>
            <a:ext cx="177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>
                <a:hlinkClick r:id="rId7"/>
              </a:rPr>
              <a:t>http://ft.ornl.gov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DISTRIBUTION D: Distribution is authorized to the Department of Defense and US DoD contractors only (June 12, 2019). Other reqeusts for this document shall be referred to DARPA/MTO.</a:t>
            </a:r>
          </a:p>
        </p:txBody>
      </p:sp>
    </p:spTree>
    <p:extLst>
      <p:ext uri="{BB962C8B-B14F-4D97-AF65-F5344CB8AC3E}">
        <p14:creationId xmlns:p14="http://schemas.microsoft.com/office/powerpoint/2010/main" val="30273970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9691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448" lvl="0" indent="-45708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95" lvl="1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3" lvl="2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0" lvl="3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38" lvl="4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6" lvl="5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28" lvl="8" indent="-42322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6258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49" y="2382"/>
            <a:ext cx="11309897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0997367" cy="53553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7" y="647700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4581" y="0"/>
            <a:ext cx="6164244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3"/>
            <a:ext cx="274249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" y="6472945"/>
            <a:ext cx="10933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39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1"/>
            <a:ext cx="274249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</p:spPr>
        <p:txBody>
          <a:bodyPr/>
          <a:lstStyle>
            <a:lvl1pPr>
              <a:lnSpc>
                <a:spcPct val="90000"/>
              </a:lnSpc>
              <a:defRPr sz="3199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6477000"/>
            <a:ext cx="1087853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5335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50" y="1074421"/>
            <a:ext cx="11331630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89" y="5392851"/>
            <a:ext cx="1644348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091" y="5343836"/>
            <a:ext cx="5383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624" y="1388963"/>
            <a:ext cx="8675934" cy="978729"/>
          </a:xfrm>
        </p:spPr>
        <p:txBody>
          <a:bodyPr/>
          <a:lstStyle>
            <a:lvl1pPr algn="l">
              <a:defRPr sz="3199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365" y="3013455"/>
            <a:ext cx="5439097" cy="2028101"/>
          </a:xfrm>
        </p:spPr>
        <p:txBody>
          <a:bodyPr/>
          <a:lstStyle>
            <a:lvl1pPr marL="0" indent="0" algn="l">
              <a:buNone/>
              <a:defRPr sz="1999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2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9496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39" y="1653735"/>
            <a:ext cx="11427023" cy="4047778"/>
          </a:xfrm>
        </p:spPr>
        <p:txBody>
          <a:bodyPr/>
          <a:lstStyle>
            <a:lvl1pPr marL="288838" indent="-288838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182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565" indent="-288838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49440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4411" y="1078993"/>
            <a:ext cx="5533584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249" y="1078993"/>
            <a:ext cx="5820164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7" y="1352480"/>
            <a:ext cx="5412059" cy="9784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110" y="2891883"/>
            <a:ext cx="5429607" cy="2252546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buClr>
                <a:schemeClr val="tx1"/>
              </a:buClr>
              <a:buFont typeface="Century Gothic" panose="020B0502020202020204" pitchFamily="34" charset="0"/>
              <a:buChar char="–"/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37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14" y="1444753"/>
            <a:ext cx="5506398" cy="4203944"/>
          </a:xfrm>
        </p:spPr>
        <p:txBody>
          <a:bodyPr/>
          <a:lstStyle>
            <a:lvl1pPr marL="230119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>
                <a:latin typeface="+mn-lt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259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9868" y="1444753"/>
            <a:ext cx="5503254" cy="4203944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 baseline="0">
                <a:latin typeface="Century Gothic" panose="020B050202020202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245" indent="-172986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47325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014" y="1444752"/>
            <a:ext cx="5506398" cy="821190"/>
          </a:xfrm>
        </p:spPr>
        <p:txBody>
          <a:bodyPr anchor="b"/>
          <a:lstStyle>
            <a:lvl1pPr marL="0" indent="0">
              <a:buNone/>
              <a:defRPr sz="2399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14" y="2275468"/>
            <a:ext cx="5506398" cy="3373229"/>
          </a:xfrm>
        </p:spPr>
        <p:txBody>
          <a:bodyPr/>
          <a:lstStyle>
            <a:lvl1pPr marL="230119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>
                <a:latin typeface="+mn-lt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259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9868" y="1444752"/>
            <a:ext cx="5503254" cy="821190"/>
          </a:xfrm>
        </p:spPr>
        <p:txBody>
          <a:bodyPr anchor="b"/>
          <a:lstStyle>
            <a:lvl1pPr marL="0" indent="0">
              <a:buNone/>
              <a:defRPr sz="2399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9868" y="2275468"/>
            <a:ext cx="5503254" cy="3373229"/>
          </a:xfrm>
        </p:spPr>
        <p:txBody>
          <a:bodyPr/>
          <a:lstStyle>
            <a:lvl1pPr marL="287252" indent="-287252">
              <a:buClr>
                <a:schemeClr val="tx1"/>
              </a:buClr>
              <a:buFont typeface="Century Gothic" panose="020B0502020202020204" pitchFamily="34" charset="0"/>
              <a:buChar char="•"/>
              <a:defRPr sz="1999" baseline="0">
                <a:latin typeface="Century Gothic" panose="020B0502020202020204" pitchFamily="34" charset="0"/>
              </a:defRPr>
            </a:lvl1pPr>
            <a:lvl2pPr marL="625287" indent="-27931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799" baseline="0">
                <a:latin typeface="Century Gothic" panose="020B0502020202020204" pitchFamily="34" charset="0"/>
              </a:defRPr>
            </a:lvl2pPr>
            <a:lvl3pPr marL="914126" indent="-230119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245" indent="-172986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280" indent="-222183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9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8" y="1435552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7970" y="1435552"/>
            <a:ext cx="386690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1692" y="1435552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9" y="948037"/>
            <a:ext cx="386575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7969" y="948037"/>
            <a:ext cx="38669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1693" y="948037"/>
            <a:ext cx="388491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7" y="966165"/>
            <a:ext cx="383288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90" y="1517904"/>
            <a:ext cx="3832882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10893" y="966165"/>
            <a:ext cx="383069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18706" y="1517904"/>
            <a:ext cx="3830694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5768" y="966165"/>
            <a:ext cx="3796334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43581" y="1517904"/>
            <a:ext cx="3796334" cy="411035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167" indent="-172986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74" y="363770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08983" y="65460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3568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422261" cy="535531"/>
          </a:xfrm>
        </p:spPr>
        <p:txBody>
          <a:bodyPr/>
          <a:lstStyle>
            <a:lvl1pPr>
              <a:lnSpc>
                <a:spcPct val="90000"/>
              </a:lnSpc>
              <a:defRPr sz="3199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8994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3843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556" y="1387602"/>
            <a:ext cx="5484971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556" y="2208793"/>
            <a:ext cx="5484971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/>
            </a:lvl1pPr>
            <a:lvl2pPr marL="514196" indent="-225357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3019" y="1387602"/>
            <a:ext cx="5484971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3019" y="2213185"/>
            <a:ext cx="5484971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79150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35531"/>
          </a:xfrm>
        </p:spPr>
        <p:txBody>
          <a:bodyPr/>
          <a:lstStyle>
            <a:lvl1pPr>
              <a:lnSpc>
                <a:spcPct val="90000"/>
              </a:lnSpc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556" y="1387602"/>
            <a:ext cx="360953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 baseline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556" y="2208793"/>
            <a:ext cx="360953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 baseline="0"/>
            </a:lvl1pPr>
            <a:lvl2pPr marL="514196" indent="-225357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2515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2515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6414" y="1387602"/>
            <a:ext cx="3607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6414" y="2213185"/>
            <a:ext cx="3607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6945" indent="-226945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799"/>
            </a:lvl1pPr>
            <a:lvl2pPr marL="460237" indent="-171399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727" indent="-172986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245" indent="-172986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5373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50" y="1083755"/>
            <a:ext cx="5485335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249" y="1078993"/>
            <a:ext cx="5820164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2091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2690184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58095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049" y="1078992"/>
            <a:ext cx="5485644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249" y="1078992"/>
            <a:ext cx="5820164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7978" y="1275789"/>
            <a:ext cx="5535963" cy="97872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453317"/>
            <a:ext cx="5511468" cy="4163291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4412" y="0"/>
            <a:ext cx="6094413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85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522" y="1078990"/>
            <a:ext cx="7462242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250" y="1078992"/>
            <a:ext cx="3845272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78" y="1275789"/>
            <a:ext cx="3575297" cy="97969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978" y="2800350"/>
            <a:ext cx="3541023" cy="3816258"/>
          </a:xfrm>
        </p:spPr>
        <p:txBody>
          <a:bodyPr/>
          <a:lstStyle>
            <a:lvl1pPr marL="287252" indent="-287252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999">
                <a:latin typeface="Century Gothic" panose="020B0502020202020204" pitchFamily="34" charset="0"/>
              </a:defRPr>
            </a:lvl1pPr>
            <a:lvl2pPr marL="688768" indent="-285664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19522" y="1"/>
            <a:ext cx="8069303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786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49" y="2382"/>
            <a:ext cx="11309897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0997367" cy="535531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7" y="647700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4581" y="0"/>
            <a:ext cx="6164244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3"/>
            <a:ext cx="274249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6477000"/>
            <a:ext cx="1087853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942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49" y="1412106"/>
            <a:ext cx="5839068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49757" y="1412106"/>
            <a:ext cx="5839068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48" y="948037"/>
            <a:ext cx="583906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49757" y="948037"/>
            <a:ext cx="583906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247" y="1005840"/>
            <a:ext cx="5820166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153" y="1527048"/>
            <a:ext cx="5782260" cy="411035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49756" y="1005840"/>
            <a:ext cx="583906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49758" y="1527048"/>
            <a:ext cx="5784068" cy="411035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207" y="365858"/>
            <a:ext cx="10360618" cy="424603"/>
          </a:xfrm>
        </p:spPr>
        <p:txBody>
          <a:bodyPr/>
          <a:lstStyle>
            <a:lvl1pPr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1549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48" y="1412107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7970" y="1412107"/>
            <a:ext cx="386690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1692" y="1412107"/>
            <a:ext cx="3867131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49" y="948037"/>
            <a:ext cx="386575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7969" y="948037"/>
            <a:ext cx="38669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1693" y="948037"/>
            <a:ext cx="388491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08" y="1005840"/>
            <a:ext cx="3869664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153" y="1527048"/>
            <a:ext cx="3790428" cy="411035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6590" y="1005840"/>
            <a:ext cx="386575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4056" y="1527048"/>
            <a:ext cx="3859795" cy="411035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7552" y="1005840"/>
            <a:ext cx="388491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7552" y="1527048"/>
            <a:ext cx="3767223" cy="411035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207" y="365858"/>
            <a:ext cx="10415616" cy="424603"/>
          </a:xfrm>
        </p:spPr>
        <p:txBody>
          <a:bodyPr/>
          <a:lstStyle>
            <a:lvl1pPr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92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249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743" y="966459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248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7754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7754" y="948037"/>
            <a:ext cx="2874056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1259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1260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4766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4767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390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569742" indent="-225357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126" indent="-226945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3061" y="969264"/>
            <a:ext cx="288077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4517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3281" y="969264"/>
            <a:ext cx="286734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130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207" y="363770"/>
            <a:ext cx="10330029" cy="424603"/>
          </a:xfrm>
        </p:spPr>
        <p:txBody>
          <a:bodyPr anchor="ctr"/>
          <a:lstStyle>
            <a:lvl1pPr>
              <a:lnSpc>
                <a:spcPct val="90000"/>
              </a:lnSpc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" y="456244"/>
            <a:ext cx="1087853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0073" y="969264"/>
            <a:ext cx="287875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9508" y="1517904"/>
            <a:ext cx="2843043" cy="5010912"/>
          </a:xfrm>
          <a:ln w="12700">
            <a:noFill/>
          </a:ln>
        </p:spPr>
        <p:txBody>
          <a:bodyPr tIns="45720" bIns="91440"/>
          <a:lstStyle>
            <a:lvl1pPr marL="226945" indent="-226945">
              <a:lnSpc>
                <a:spcPct val="90000"/>
              </a:lnSpc>
              <a:buFont typeface="Century Gothic" panose="020B0502020202020204" pitchFamily="34" charset="0"/>
              <a:buChar char="•"/>
              <a:defRPr sz="1799"/>
            </a:lvl1pPr>
            <a:lvl2pPr marL="630049" indent="-285664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2845" indent="-285664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245" indent="-172986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280" indent="-222183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83073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248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249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7754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7754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1259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1260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4766" y="1434925"/>
            <a:ext cx="2874058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4767" y="948037"/>
            <a:ext cx="28740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247" y="1005840"/>
            <a:ext cx="2860713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247" y="1527048"/>
            <a:ext cx="2860714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7753" y="1005840"/>
            <a:ext cx="28740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7753" y="1527048"/>
            <a:ext cx="2874058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1308" y="1005840"/>
            <a:ext cx="286400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1308" y="1527048"/>
            <a:ext cx="2864009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208" y="320041"/>
            <a:ext cx="10415618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207" y="365858"/>
            <a:ext cx="10415617" cy="424603"/>
          </a:xfrm>
        </p:spPr>
        <p:txBody>
          <a:bodyPr/>
          <a:lstStyle>
            <a:lvl1pPr>
              <a:defRPr sz="23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1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249" y="320041"/>
            <a:ext cx="1412305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4764" y="1005840"/>
            <a:ext cx="286400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9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4764" y="1527048"/>
            <a:ext cx="2864009" cy="5010912"/>
          </a:xfrm>
          <a:ln w="12700">
            <a:noFill/>
          </a:ln>
        </p:spPr>
        <p:txBody>
          <a:bodyPr tIns="45720" bIns="9144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280" indent="-222183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" y="441571"/>
            <a:ext cx="109337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483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 r="14286"/>
          <a:stretch/>
        </p:blipFill>
        <p:spPr>
          <a:xfrm>
            <a:off x="267093" y="1074422"/>
            <a:ext cx="11338788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093" y="5343836"/>
            <a:ext cx="5383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E8798D-8DC1-4F66-BD16-7083682BED34}"/>
              </a:ext>
            </a:extLst>
          </p:cNvPr>
          <p:cNvSpPr/>
          <p:nvPr userDrawn="1"/>
        </p:nvSpPr>
        <p:spPr>
          <a:xfrm>
            <a:off x="11605882" y="3"/>
            <a:ext cx="582946" cy="5307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28626" y="1388964"/>
            <a:ext cx="10862077" cy="560153"/>
          </a:xfrm>
        </p:spPr>
        <p:txBody>
          <a:bodyPr/>
          <a:lstStyle>
            <a:lvl1pPr algn="l">
              <a:defRPr sz="3199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366" y="2928831"/>
            <a:ext cx="6251906" cy="1808175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39961D-E2BA-492C-BC48-01E29F648BCC}"/>
              </a:ext>
            </a:extLst>
          </p:cNvPr>
          <p:cNvSpPr/>
          <p:nvPr userDrawn="1"/>
        </p:nvSpPr>
        <p:spPr>
          <a:xfrm>
            <a:off x="5352486" y="5307668"/>
            <a:ext cx="6836341" cy="1550335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9A2B3-A685-470B-9190-7D6FE9C16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75" y="5386774"/>
            <a:ext cx="2160721" cy="396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44590-B596-4A93-8D86-6F9A318AF1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52485" y="5880633"/>
            <a:ext cx="65448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99" b="0" i="0">
                <a:solidFill>
                  <a:schemeClr val="bg1"/>
                </a:solidFill>
                <a:latin typeface="Arial-BoldMT"/>
                <a:cs typeface="Arial-BoldMT"/>
              </a:rPr>
              <a:t>Future Technologies Group</a:t>
            </a:r>
          </a:p>
          <a:p>
            <a:pPr algn="r">
              <a:lnSpc>
                <a:spcPct val="100000"/>
              </a:lnSpc>
            </a:pPr>
            <a:r>
              <a:rPr lang="en-US" sz="1050" b="0" i="1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Understanding the impact of emerging computing technologies on applications</a:t>
            </a:r>
            <a:endParaRPr lang="en-US" sz="1050" b="0" i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6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1422261" cy="501676"/>
          </a:xfrm>
        </p:spPr>
        <p:txBody>
          <a:bodyPr/>
          <a:lstStyle>
            <a:lvl1pPr>
              <a:lnSpc>
                <a:spcPct val="95000"/>
              </a:lnSpc>
              <a:defRPr sz="27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942" y="1371602"/>
            <a:ext cx="11369809" cy="4247957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2pPr>
            <a:lvl3pPr>
              <a:lnSpc>
                <a:spcPct val="95000"/>
              </a:lnSpc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96841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DB55031-6CBC-4BE4-8563-DD69C0E4F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5" t="2732" r="4700" b="924"/>
          <a:stretch/>
        </p:blipFill>
        <p:spPr>
          <a:xfrm>
            <a:off x="6085247" y="1078995"/>
            <a:ext cx="5567469" cy="430197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C8C473-D781-4047-9817-78BBBB4E8673}"/>
              </a:ext>
            </a:extLst>
          </p:cNvPr>
          <p:cNvSpPr/>
          <p:nvPr userDrawn="1"/>
        </p:nvSpPr>
        <p:spPr>
          <a:xfrm>
            <a:off x="6094411" y="-1"/>
            <a:ext cx="6094413" cy="6858000"/>
          </a:xfrm>
          <a:custGeom>
            <a:avLst/>
            <a:gdLst>
              <a:gd name="connsiteX0" fmla="*/ 551290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5307665 h 6858000"/>
              <a:gd name="connsiteX3" fmla="*/ 6096000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5307665 h 6858000"/>
              <a:gd name="connsiteX6" fmla="*/ 5512903 w 6096000"/>
              <a:gd name="connsiteY6" fmla="*/ 53076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5512903" y="0"/>
                </a:moveTo>
                <a:lnTo>
                  <a:pt x="6096000" y="0"/>
                </a:lnTo>
                <a:lnTo>
                  <a:pt x="6096000" y="5307665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5307665"/>
                </a:lnTo>
                <a:lnTo>
                  <a:pt x="5512903" y="5307665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250" y="1078995"/>
            <a:ext cx="5810997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6" y="1352482"/>
            <a:ext cx="5412060" cy="48013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110" y="2688200"/>
            <a:ext cx="5429608" cy="2456231"/>
          </a:xfrm>
        </p:spPr>
        <p:txBody>
          <a:bodyPr/>
          <a:lstStyle>
            <a:lvl1pPr>
              <a:buClr>
                <a:schemeClr val="tx1"/>
              </a:buClr>
              <a:defRPr sz="1999">
                <a:latin typeface="Century Gothic" panose="020B0502020202020204" pitchFamily="34" charset="0"/>
              </a:defRPr>
            </a:lvl1pPr>
            <a:lvl2pPr>
              <a:buClr>
                <a:schemeClr val="tx1"/>
              </a:buClr>
              <a:defRPr sz="1799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280" indent="-222183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3"/>
            <a:ext cx="274249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CC9B5-CED7-4937-B550-93909B189247}"/>
              </a:ext>
            </a:extLst>
          </p:cNvPr>
          <p:cNvSpPr/>
          <p:nvPr userDrawn="1"/>
        </p:nvSpPr>
        <p:spPr>
          <a:xfrm>
            <a:off x="274249" y="320043"/>
            <a:ext cx="1757222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C09ADF-6A42-46CF-A9A5-D7059B139E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4" y="444484"/>
            <a:ext cx="1468348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981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01676"/>
          </a:xfrm>
        </p:spPr>
        <p:txBody>
          <a:bodyPr/>
          <a:lstStyle>
            <a:lvl1pPr>
              <a:lnSpc>
                <a:spcPct val="95000"/>
              </a:lnSpc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656" y="1444753"/>
            <a:ext cx="5506398" cy="4194420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 sz="1999">
                <a:latin typeface="+mn-lt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 sz="1799">
                <a:latin typeface="+mn-lt"/>
              </a:defRPr>
            </a:lvl2pPr>
            <a:lvl3pPr>
              <a:lnSpc>
                <a:spcPct val="95000"/>
              </a:lnSpc>
              <a:buClr>
                <a:schemeClr val="tx1"/>
              </a:buClr>
              <a:defRPr sz="1600">
                <a:latin typeface="+mn-lt"/>
              </a:defRPr>
            </a:lvl3pPr>
            <a:lvl4pPr>
              <a:lnSpc>
                <a:spcPct val="95000"/>
              </a:lnSpc>
              <a:buClr>
                <a:schemeClr val="tx1"/>
              </a:buClr>
              <a:defRPr sz="1400">
                <a:latin typeface="+mn-lt"/>
              </a:defRPr>
            </a:lvl4pPr>
            <a:lvl5pPr marL="1482280" indent="-222183">
              <a:lnSpc>
                <a:spcPct val="95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444753"/>
            <a:ext cx="5503254" cy="4194420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 sz="1999">
                <a:latin typeface="+mn-lt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 sz="1799">
                <a:latin typeface="+mn-lt"/>
              </a:defRPr>
            </a:lvl2pPr>
            <a:lvl3pPr>
              <a:lnSpc>
                <a:spcPct val="95000"/>
              </a:lnSpc>
              <a:buClr>
                <a:schemeClr val="tx1"/>
              </a:buClr>
              <a:defRPr sz="1600">
                <a:latin typeface="+mn-lt"/>
              </a:defRPr>
            </a:lvl3pPr>
            <a:lvl4pPr>
              <a:lnSpc>
                <a:spcPct val="95000"/>
              </a:lnSpc>
              <a:buClr>
                <a:schemeClr val="tx1"/>
              </a:buClr>
              <a:defRPr sz="1400">
                <a:latin typeface="+mn-lt"/>
              </a:defRPr>
            </a:lvl4pPr>
            <a:lvl5pPr marL="1482280" indent="-222183">
              <a:lnSpc>
                <a:spcPct val="95000"/>
              </a:lnSpc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01242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01676"/>
          </a:xfrm>
        </p:spPr>
        <p:txBody>
          <a:bodyPr/>
          <a:lstStyle>
            <a:lvl1pPr>
              <a:lnSpc>
                <a:spcPct val="95000"/>
              </a:lnSpc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656" y="1444752"/>
            <a:ext cx="5506398" cy="821190"/>
          </a:xfrm>
        </p:spPr>
        <p:txBody>
          <a:bodyPr anchor="b"/>
          <a:lstStyle>
            <a:lvl1pPr marL="0" indent="0">
              <a:lnSpc>
                <a:spcPct val="95000"/>
              </a:lnSpc>
              <a:buNone/>
              <a:defRPr sz="2399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656" y="2265944"/>
            <a:ext cx="5506398" cy="3373229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 sz="1999">
                <a:latin typeface="+mn-lt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 sz="1799">
                <a:latin typeface="+mn-lt"/>
              </a:defRPr>
            </a:lvl2pPr>
            <a:lvl3pPr>
              <a:lnSpc>
                <a:spcPct val="95000"/>
              </a:lnSpc>
              <a:buClr>
                <a:schemeClr val="tx1"/>
              </a:buClr>
              <a:defRPr sz="1600">
                <a:latin typeface="+mn-lt"/>
              </a:defRPr>
            </a:lvl3pPr>
            <a:lvl4pPr>
              <a:lnSpc>
                <a:spcPct val="95000"/>
              </a:lnSpc>
              <a:buClr>
                <a:schemeClr val="tx1"/>
              </a:buClr>
              <a:defRPr sz="1400">
                <a:latin typeface="+mn-lt"/>
              </a:defRPr>
            </a:lvl4pPr>
            <a:lvl5pPr marL="1482280" indent="-222183">
              <a:lnSpc>
                <a:spcPct val="95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444752"/>
            <a:ext cx="5503254" cy="821190"/>
          </a:xfrm>
        </p:spPr>
        <p:txBody>
          <a:bodyPr anchor="b"/>
          <a:lstStyle>
            <a:lvl1pPr marL="0" indent="0">
              <a:lnSpc>
                <a:spcPct val="95000"/>
              </a:lnSpc>
              <a:buNone/>
              <a:defRPr sz="2399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265944"/>
            <a:ext cx="5503254" cy="3373229"/>
          </a:xfrm>
        </p:spPr>
        <p:txBody>
          <a:bodyPr/>
          <a:lstStyle>
            <a:lvl1pPr>
              <a:lnSpc>
                <a:spcPct val="95000"/>
              </a:lnSpc>
              <a:buClr>
                <a:schemeClr val="tx1"/>
              </a:buClr>
              <a:defRPr sz="1999">
                <a:latin typeface="+mn-lt"/>
              </a:defRPr>
            </a:lvl1pPr>
            <a:lvl2pPr>
              <a:lnSpc>
                <a:spcPct val="95000"/>
              </a:lnSpc>
              <a:buClr>
                <a:schemeClr val="tx1"/>
              </a:buClr>
              <a:defRPr sz="1799">
                <a:latin typeface="+mn-lt"/>
              </a:defRPr>
            </a:lvl2pPr>
            <a:lvl3pPr>
              <a:lnSpc>
                <a:spcPct val="95000"/>
              </a:lnSpc>
              <a:buClr>
                <a:schemeClr val="tx1"/>
              </a:buClr>
              <a:defRPr sz="1600">
                <a:latin typeface="+mn-lt"/>
              </a:defRPr>
            </a:lvl3pPr>
            <a:lvl4pPr>
              <a:lnSpc>
                <a:spcPct val="95000"/>
              </a:lnSpc>
              <a:buClr>
                <a:schemeClr val="tx1"/>
              </a:buClr>
              <a:defRPr sz="1400">
                <a:latin typeface="+mn-lt"/>
              </a:defRPr>
            </a:lvl4pPr>
            <a:lvl5pPr marL="1482280" indent="-222183">
              <a:lnSpc>
                <a:spcPct val="95000"/>
              </a:lnSpc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16963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7" y="274321"/>
            <a:ext cx="11422261" cy="501676"/>
          </a:xfrm>
        </p:spPr>
        <p:txBody>
          <a:bodyPr/>
          <a:lstStyle>
            <a:lvl1pPr>
              <a:lnSpc>
                <a:spcPct val="95000"/>
              </a:lnSpc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4114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9639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01676"/>
          </a:xfrm>
        </p:spPr>
        <p:txBody>
          <a:bodyPr/>
          <a:lstStyle>
            <a:lvl1pPr>
              <a:lnSpc>
                <a:spcPct val="95000"/>
              </a:lnSpc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66" y="1444752"/>
            <a:ext cx="5392501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5000"/>
              </a:lnSpc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66" y="2265944"/>
            <a:ext cx="5392501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>
              <a:lnSpc>
                <a:spcPct val="95000"/>
              </a:lnSpc>
              <a:buClr>
                <a:schemeClr val="tx1"/>
              </a:buClr>
              <a:defRPr sz="1799"/>
            </a:lvl1pPr>
            <a:lvl2pPr>
              <a:lnSpc>
                <a:spcPct val="95000"/>
              </a:lnSpc>
              <a:buClr>
                <a:schemeClr val="tx1"/>
              </a:buClr>
              <a:defRPr sz="1600"/>
            </a:lvl2pPr>
            <a:lvl3pPr>
              <a:lnSpc>
                <a:spcPct val="95000"/>
              </a:lnSpc>
              <a:buClr>
                <a:schemeClr val="tx1"/>
              </a:buClr>
              <a:defRPr sz="1400"/>
            </a:lvl3pPr>
            <a:lvl4pPr>
              <a:buClr>
                <a:schemeClr val="tx1"/>
              </a:buClr>
              <a:defRPr sz="1200"/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7679" y="1444752"/>
            <a:ext cx="5387461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5000"/>
              </a:lnSpc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7679" y="2270334"/>
            <a:ext cx="5387461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>
              <a:lnSpc>
                <a:spcPct val="95000"/>
              </a:lnSpc>
              <a:buClr>
                <a:schemeClr val="tx1"/>
              </a:buClr>
              <a:defRPr sz="1799"/>
            </a:lvl1pPr>
            <a:lvl2pPr>
              <a:lnSpc>
                <a:spcPct val="95000"/>
              </a:lnSpc>
              <a:buClr>
                <a:schemeClr val="tx1"/>
              </a:buClr>
              <a:defRPr sz="1600"/>
            </a:lvl2pPr>
            <a:lvl3pPr>
              <a:lnSpc>
                <a:spcPct val="95000"/>
              </a:lnSpc>
              <a:buClr>
                <a:schemeClr val="tx1"/>
              </a:buClr>
              <a:defRPr sz="1400"/>
            </a:lvl3pPr>
            <a:lvl4pPr>
              <a:buClr>
                <a:schemeClr val="tx1"/>
              </a:buClr>
              <a:defRPr sz="1200"/>
            </a:lvl4pPr>
            <a:lvl5pPr marL="1482280" indent="-222183"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79677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6" y="274321"/>
            <a:ext cx="11501908" cy="501676"/>
          </a:xfrm>
        </p:spPr>
        <p:txBody>
          <a:bodyPr/>
          <a:lstStyle>
            <a:lvl1pPr>
              <a:lnSpc>
                <a:spcPct val="95000"/>
              </a:lnSpc>
              <a:defRPr sz="27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118" y="1444754"/>
            <a:ext cx="3538417" cy="699145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5000"/>
              </a:lnSpc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118" y="2139507"/>
            <a:ext cx="3538417" cy="3939508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>
              <a:buClr>
                <a:schemeClr val="tx1"/>
              </a:buClr>
              <a:defRPr sz="1799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400"/>
            </a:lvl3pPr>
            <a:lvl4pPr>
              <a:buClr>
                <a:schemeClr val="tx1"/>
              </a:buClr>
              <a:defRPr sz="1200"/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5873" y="1444754"/>
            <a:ext cx="3536398" cy="699145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5000"/>
              </a:lnSpc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95873" y="2143898"/>
            <a:ext cx="3536398" cy="3939508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>
              <a:buClr>
                <a:schemeClr val="tx1"/>
              </a:buClr>
              <a:defRPr sz="1799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400"/>
            </a:lvl3pPr>
            <a:lvl4pPr>
              <a:buClr>
                <a:schemeClr val="tx1"/>
              </a:buClr>
              <a:defRPr sz="1200"/>
            </a:lvl4pPr>
            <a:lvl5pPr marL="1482280" indent="-222183"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5238" y="1444754"/>
            <a:ext cx="3536398" cy="699145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5000"/>
              </a:lnSpc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25238" y="2143898"/>
            <a:ext cx="3536398" cy="3939508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>
              <a:buClr>
                <a:schemeClr val="tx1"/>
              </a:buClr>
              <a:defRPr sz="1799"/>
            </a:lvl1pPr>
            <a:lvl2pPr>
              <a:buClr>
                <a:schemeClr val="tx1"/>
              </a:buClr>
              <a:defRPr sz="1600"/>
            </a:lvl2pPr>
            <a:lvl3pPr>
              <a:buClr>
                <a:schemeClr val="tx1"/>
              </a:buClr>
              <a:defRPr sz="1400"/>
            </a:lvl3pPr>
            <a:lvl4pPr>
              <a:buClr>
                <a:schemeClr val="tx1"/>
              </a:buClr>
              <a:defRPr sz="1200"/>
            </a:lvl4pPr>
            <a:lvl5pPr marL="1482280" indent="-222183"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769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656" y="274321"/>
            <a:ext cx="1142702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496" y="1650030"/>
            <a:ext cx="11416494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16607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68C0EB-A2E7-4F86-A592-D67276B3D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47479"/>
            <a:ext cx="4322618" cy="4226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429C3-8F0F-405D-A5B4-DB69B65D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34480" r="13451"/>
          <a:stretch/>
        </p:blipFill>
        <p:spPr>
          <a:xfrm>
            <a:off x="5680364" y="1835727"/>
            <a:ext cx="6508461" cy="502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43BB3D-1835-4EB8-807C-E32542C466C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4171" r:id="rId14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1" kern="120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5pPr>
      <a:lvl6pPr marL="45706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6pPr>
      <a:lvl7pPr marL="91412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7pPr>
      <a:lvl8pPr marL="1371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8pPr>
      <a:lvl9pPr marL="182825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9pPr>
    </p:titleStyle>
    <p:bodyStyle>
      <a:lvl1pPr marL="287252" indent="-287252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3199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8768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799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1029979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399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1144245" indent="-17298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280" indent="-22218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7632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78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</p:sldLayoutIdLst>
  <p:hf sldNum="0" hd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256"/>
          <p:cNvSpPr txBox="1">
            <a:spLocks noChangeArrowheads="1"/>
          </p:cNvSpPr>
          <p:nvPr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2E5E-CF33-B14F-B7BF-E4AF48DB21B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30" y="6285116"/>
            <a:ext cx="1971212" cy="53306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7BADFBD-2A80-D44E-8AB1-85CBF7E9C709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44839" y="6699319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1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7" r:id="rId7"/>
    <p:sldLayoutId id="2147483998" r:id="rId8"/>
  </p:sldLayoutIdLst>
  <p:hf sldNum="0" hd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656" y="274321"/>
            <a:ext cx="1142702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496" y="1650030"/>
            <a:ext cx="11416494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16607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08196" y="6583680"/>
            <a:ext cx="3859795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68C0EB-A2E7-4F86-A592-D67276B3D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47479"/>
            <a:ext cx="4322618" cy="4226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429C3-8F0F-405D-A5B4-DB69B65D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34480" r="13451"/>
          <a:stretch/>
        </p:blipFill>
        <p:spPr>
          <a:xfrm>
            <a:off x="5680364" y="1835727"/>
            <a:ext cx="6508461" cy="502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43BB3D-1835-4EB8-807C-E32542C466C2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0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  <p:sldLayoutId id="2147484190" r:id="rId18"/>
    <p:sldLayoutId id="2147484191" r:id="rId19"/>
    <p:sldLayoutId id="2147484192" r:id="rId20"/>
    <p:sldLayoutId id="2147484193" r:id="rId21"/>
    <p:sldLayoutId id="2147484194" r:id="rId22"/>
    <p:sldLayoutId id="2147484195" r:id="rId23"/>
    <p:sldLayoutId id="2147484196" r:id="rId24"/>
    <p:sldLayoutId id="2147484197" r:id="rId25"/>
    <p:sldLayoutId id="2147484198" r:id="rId26"/>
    <p:sldLayoutId id="2147484199" r:id="rId27"/>
    <p:sldLayoutId id="2147484207" r:id="rId28"/>
    <p:sldLayoutId id="2147484208" r:id="rId29"/>
    <p:sldLayoutId id="2147484209" r:id="rId30"/>
    <p:sldLayoutId id="2147484210" r:id="rId31"/>
    <p:sldLayoutId id="2147484211" r:id="rId32"/>
    <p:sldLayoutId id="2147484212" r:id="rId33"/>
    <p:sldLayoutId id="2147484213" r:id="rId34"/>
    <p:sldLayoutId id="2147484214" r:id="rId35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5pPr>
      <a:lvl6pPr marL="45706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6pPr>
      <a:lvl7pPr marL="91412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7pPr>
      <a:lvl8pPr marL="1371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8pPr>
      <a:lvl9pPr marL="182825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9pPr>
    </p:titleStyle>
    <p:bodyStyle>
      <a:lvl1pPr marL="287252" indent="-287252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3199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8768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799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029979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399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144245" indent="-17298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280" indent="-22218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56672" y="47479"/>
            <a:ext cx="4322618" cy="4226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t="34480" r="13451"/>
          <a:stretch/>
        </p:blipFill>
        <p:spPr>
          <a:xfrm>
            <a:off x="5680364" y="1835727"/>
            <a:ext cx="6508461" cy="502220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4120" y="141916"/>
            <a:ext cx="11500581" cy="98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4122" y="1355080"/>
            <a:ext cx="11500582" cy="473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6537" y="6697777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8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30" r:id="rId14"/>
    <p:sldLayoutId id="2147484231" r:id="rId15"/>
    <p:sldLayoutId id="2147484232" r:id="rId16"/>
  </p:sldLayoutIdLst>
  <p:hf sldNum="0" hd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656" y="274321"/>
            <a:ext cx="11427023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496" y="1650030"/>
            <a:ext cx="11416494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89" y="6626132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1"/>
            <a:ext cx="274249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89" y="6616607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021" y="6477000"/>
            <a:ext cx="1087853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2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5pPr>
      <a:lvl6pPr marL="45706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6pPr>
      <a:lvl7pPr marL="91412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7pPr>
      <a:lvl8pPr marL="1371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8pPr>
      <a:lvl9pPr marL="182825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9pPr>
    </p:titleStyle>
    <p:bodyStyle>
      <a:lvl1pPr marL="287252" indent="-287252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768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3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29979" indent="-285664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9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245" indent="-17298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280" indent="-22218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659" y="274321"/>
            <a:ext cx="11375136" cy="50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498" y="1371600"/>
            <a:ext cx="11416494" cy="430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89" y="6626132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2"/>
            <a:ext cx="274249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999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89" y="6616607"/>
            <a:ext cx="2803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2986">
              <a:lnSpc>
                <a:spcPct val="90000"/>
              </a:lnSpc>
              <a:tabLst>
                <a:tab pos="230119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2986">
                <a:lnSpc>
                  <a:spcPct val="90000"/>
                </a:lnSpc>
                <a:tabLst>
                  <a:tab pos="230119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F291F0-E528-4C65-8B7A-71CBB3BD2CB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13021" y="6477000"/>
            <a:ext cx="1087853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  <p:sldLayoutId id="2147484264" r:id="rId13"/>
    <p:sldLayoutId id="2147484265" r:id="rId14"/>
    <p:sldLayoutId id="2147484266" r:id="rId15"/>
  </p:sldLayoutIdLst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799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5pPr>
      <a:lvl6pPr marL="45706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6pPr>
      <a:lvl7pPr marL="91412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7pPr>
      <a:lvl8pPr marL="13711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8pPr>
      <a:lvl9pPr marL="182825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999">
          <a:solidFill>
            <a:srgbClr val="006C3A"/>
          </a:solidFill>
          <a:latin typeface="Arial Black" pitchFamily="34" charset="0"/>
        </a:defRPr>
      </a:lvl9pPr>
    </p:titleStyle>
    <p:bodyStyle>
      <a:lvl1pPr marL="230119" indent="-230119" algn="l" rtl="0" eaLnBrk="1" fontAlgn="base" hangingPunct="1">
        <a:lnSpc>
          <a:spcPct val="95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3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25287" indent="-279316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9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914126" indent="-230119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7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245" indent="-172986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280" indent="-22218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r.miniskar@ornl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rnl.sharepoint.com/:v:/s/CSMDSTAFF-ACSR-APG/EYN-bqYLgB5Msg_pd0oZJnUBbBTp-bkE4ba_K1CflpeGrA?e=jahFX0" TargetMode="External"/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5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7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5" Type="http://schemas.openxmlformats.org/officeDocument/2006/relationships/image" Target="../media/image61.svg"/><Relationship Id="rId10" Type="http://schemas.openxmlformats.org/officeDocument/2006/relationships/image" Target="../media/image69.png"/><Relationship Id="rId19" Type="http://schemas.openxmlformats.org/officeDocument/2006/relationships/image" Target="../media/image65.svg"/><Relationship Id="rId4" Type="http://schemas.openxmlformats.org/officeDocument/2006/relationships/image" Target="../media/image55.png"/><Relationship Id="rId9" Type="http://schemas.openxmlformats.org/officeDocument/2006/relationships/image" Target="../media/image68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50C1C-FC86-402D-81E7-6F48FF636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4" y="1388963"/>
            <a:ext cx="10930542" cy="971676"/>
          </a:xfrm>
        </p:spPr>
        <p:txBody>
          <a:bodyPr/>
          <a:lstStyle/>
          <a:p>
            <a:r>
              <a:rPr lang="en-US" b="1" dirty="0"/>
              <a:t>IRIS workshop</a:t>
            </a:r>
            <a:br>
              <a:rPr lang="en-US" b="1" dirty="0"/>
            </a:br>
            <a:r>
              <a:rPr lang="en-US" b="1" dirty="0"/>
              <a:t>Ranger and </a:t>
            </a:r>
            <a:r>
              <a:rPr lang="en-US" b="1" dirty="0" err="1"/>
              <a:t>Adrestea</a:t>
            </a:r>
            <a:endParaRPr lang="en-US" sz="315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9A1093-5173-48C2-91F7-2E91093EA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624" y="2427623"/>
            <a:ext cx="8418339" cy="2028101"/>
          </a:xfrm>
        </p:spPr>
        <p:txBody>
          <a:bodyPr/>
          <a:lstStyle/>
          <a:p>
            <a:r>
              <a:rPr lang="en-US" sz="1600" dirty="0"/>
              <a:t>Narasinga Rao Miniskar, Aaron Young, Anthony Cabrera, Frank Liu, Jeffrey Vetter </a:t>
            </a:r>
          </a:p>
          <a:p>
            <a:r>
              <a:rPr lang="en-US" sz="1600" dirty="0"/>
              <a:t>Architecture &amp; Performance Group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48F1-BA2C-47EF-812E-086EA6B53558}"/>
              </a:ext>
            </a:extLst>
          </p:cNvPr>
          <p:cNvSpPr txBox="1"/>
          <p:nvPr/>
        </p:nvSpPr>
        <p:spPr>
          <a:xfrm>
            <a:off x="447365" y="3710489"/>
            <a:ext cx="957212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/>
            <a:r>
              <a:rPr lang="en-US" sz="1400" dirty="0">
                <a:solidFill>
                  <a:srgbClr val="FFFFFF"/>
                </a:solidFill>
              </a:rPr>
              <a:t>04-Jan-2022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1C174-207E-4614-85A0-2530F1C72C29}"/>
              </a:ext>
            </a:extLst>
          </p:cNvPr>
          <p:cNvSpPr txBox="1"/>
          <p:nvPr/>
        </p:nvSpPr>
        <p:spPr>
          <a:xfrm>
            <a:off x="355073" y="629610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>
                <a:solidFill>
                  <a:schemeClr val="tx2"/>
                </a:solidFill>
              </a:rPr>
            </a:br>
            <a:r>
              <a:rPr lang="en-US" sz="1000" b="0" dirty="0">
                <a:solidFill>
                  <a:schemeClr val="tx2"/>
                </a:solidFill>
              </a:rPr>
              <a:t>for the US Department of 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4C2BF-A455-43AF-89F1-64D6FF0E7FC3}"/>
              </a:ext>
            </a:extLst>
          </p:cNvPr>
          <p:cNvSpPr txBox="1"/>
          <p:nvPr/>
        </p:nvSpPr>
        <p:spPr>
          <a:xfrm>
            <a:off x="6094411" y="6250959"/>
            <a:ext cx="609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dirty="0">
                <a:latin typeface="Consolas" panose="020B0609020204030204" pitchFamily="49" charset="0"/>
              </a:rPr>
              <a:t>https://csmd.ornl.gov/profile/narasinga-rao-miniskar    </a:t>
            </a:r>
            <a:r>
              <a:rPr lang="en-US" sz="1600" dirty="0">
                <a:latin typeface="Consolas" panose="020B0609020204030204" pitchFamily="49" charset="0"/>
                <a:hlinkClick r:id="rId2"/>
              </a:rPr>
              <a:t>miniskarnr@ornl.gov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55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F062-8CA1-2C4D-B00B-33A6E4DF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5403"/>
          </a:xfrm>
        </p:spPr>
        <p:txBody>
          <a:bodyPr/>
          <a:lstStyle/>
          <a:p>
            <a:r>
              <a:rPr lang="en-US" dirty="0"/>
              <a:t>RANGER Speedup </a:t>
            </a:r>
            <a:r>
              <a:rPr lang="en-US" sz="2800" dirty="0"/>
              <a:t>(Fixed 10 parallel instances of each application)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0C0A-27E7-1646-9767-1EC988CC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C3846-A255-7445-BBB4-206AEB541490}"/>
              </a:ext>
            </a:extLst>
          </p:cNvPr>
          <p:cNvSpPr txBox="1"/>
          <p:nvPr/>
        </p:nvSpPr>
        <p:spPr>
          <a:xfrm>
            <a:off x="377564" y="6206067"/>
            <a:ext cx="11531204" cy="674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Measured speedup of RANGER by running 10 parallel instances of each application with respect to Designs 1–10, which contain an increasing number of kernel accelerators. The speedup plateaus at Design 3 due to an insufficient number of tasks for the available kernel accelerators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8048-8F5B-EE44-A48A-309B93227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94"/>
          <a:stretch/>
        </p:blipFill>
        <p:spPr>
          <a:xfrm>
            <a:off x="789117" y="776238"/>
            <a:ext cx="5321300" cy="561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0F427-FA04-4744-9228-35F44D80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97" y="1145696"/>
            <a:ext cx="5321300" cy="189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2D8CC9-E11C-A541-99B9-B8DA108E2FD9}"/>
              </a:ext>
            </a:extLst>
          </p:cNvPr>
          <p:cNvSpPr txBox="1"/>
          <p:nvPr/>
        </p:nvSpPr>
        <p:spPr>
          <a:xfrm>
            <a:off x="8121664" y="1146520"/>
            <a:ext cx="16716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Inception-V3 DAG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1D1EAA-B23D-6C45-9FA3-A1169E0F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39" y="4066412"/>
            <a:ext cx="5321300" cy="18923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3879E2-C5B2-5940-BB57-E1D55DE3EA69}"/>
              </a:ext>
            </a:extLst>
          </p:cNvPr>
          <p:cNvCxnSpPr/>
          <p:nvPr/>
        </p:nvCxnSpPr>
        <p:spPr>
          <a:xfrm>
            <a:off x="9320552" y="3037996"/>
            <a:ext cx="0" cy="78200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EBDB35-71D9-0144-8A64-62320B9E827D}"/>
              </a:ext>
            </a:extLst>
          </p:cNvPr>
          <p:cNvSpPr txBox="1"/>
          <p:nvPr/>
        </p:nvSpPr>
        <p:spPr>
          <a:xfrm>
            <a:off x="9320552" y="3296769"/>
            <a:ext cx="12121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10 instances</a:t>
            </a:r>
          </a:p>
        </p:txBody>
      </p:sp>
    </p:spTree>
    <p:extLst>
      <p:ext uri="{BB962C8B-B14F-4D97-AF65-F5344CB8AC3E}">
        <p14:creationId xmlns:p14="http://schemas.microsoft.com/office/powerpoint/2010/main" val="167999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5F44-8359-194D-A330-4D332FA8D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4EA19-84B1-4C4D-B1F1-FCFD2250898A}"/>
              </a:ext>
            </a:extLst>
          </p:cNvPr>
          <p:cNvSpPr txBox="1"/>
          <p:nvPr/>
        </p:nvSpPr>
        <p:spPr>
          <a:xfrm>
            <a:off x="377564" y="6206067"/>
            <a:ext cx="11531204" cy="674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Measured speedup of RANGER by running an increasing number of instances of the same application on Designs A–H. </a:t>
            </a:r>
          </a:p>
          <a:p>
            <a:pPr algn="ctr">
              <a:lnSpc>
                <a:spcPct val="90000"/>
              </a:lnSpc>
            </a:pPr>
            <a:r>
              <a:rPr lang="en-US" sz="1400" dirty="0"/>
              <a:t>RANGER demonstrates excellent scalability with 100 instances of application running in parallel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98BE-F318-4F46-8E2D-B92A72EF9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64"/>
          <a:stretch/>
        </p:blipFill>
        <p:spPr>
          <a:xfrm>
            <a:off x="901852" y="722041"/>
            <a:ext cx="5192560" cy="561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BBCBE-A093-7845-B0D2-FCFB8BB0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5" y="274320"/>
            <a:ext cx="11427023" cy="535403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RANGER Speedup </a:t>
            </a:r>
            <a:r>
              <a:rPr lang="en-US" sz="2800" dirty="0">
                <a:solidFill>
                  <a:prstClr val="black"/>
                </a:solidFill>
              </a:rPr>
              <a:t>(Increasing number of application instances)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FBE16-4294-4C4A-B7C0-09BF6B5CB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77" y="3775237"/>
            <a:ext cx="7874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E870A-7A3D-4645-9D3E-4032EF74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97" y="1145696"/>
            <a:ext cx="5321300" cy="189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F5851-E622-6F4F-BE91-F44632F9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39" y="4066412"/>
            <a:ext cx="5321300" cy="1892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0ECDA7-1EC8-F64C-A469-718BCAF94C3A}"/>
              </a:ext>
            </a:extLst>
          </p:cNvPr>
          <p:cNvCxnSpPr/>
          <p:nvPr/>
        </p:nvCxnSpPr>
        <p:spPr>
          <a:xfrm>
            <a:off x="9320552" y="3037996"/>
            <a:ext cx="0" cy="78200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764A4E-E8B3-0640-BAA2-C6B671810F6F}"/>
              </a:ext>
            </a:extLst>
          </p:cNvPr>
          <p:cNvSpPr txBox="1"/>
          <p:nvPr/>
        </p:nvSpPr>
        <p:spPr>
          <a:xfrm>
            <a:off x="9320552" y="3296769"/>
            <a:ext cx="173598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4 to 100 instances</a:t>
            </a:r>
          </a:p>
        </p:txBody>
      </p:sp>
    </p:spTree>
    <p:extLst>
      <p:ext uri="{BB962C8B-B14F-4D97-AF65-F5344CB8AC3E}">
        <p14:creationId xmlns:p14="http://schemas.microsoft.com/office/powerpoint/2010/main" val="274416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EED1FE-601A-344A-8C79-4B0A739B42FD}"/>
              </a:ext>
            </a:extLst>
          </p:cNvPr>
          <p:cNvSpPr txBox="1"/>
          <p:nvPr/>
        </p:nvSpPr>
        <p:spPr>
          <a:xfrm>
            <a:off x="332147" y="6297879"/>
            <a:ext cx="11531204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Comparison of </a:t>
            </a:r>
            <a:r>
              <a:rPr lang="en-US" sz="1400" dirty="0" err="1"/>
              <a:t>makespans</a:t>
            </a:r>
            <a:r>
              <a:rPr lang="en-US" sz="1400" dirty="0"/>
              <a:t> for RANGER and reference. On average, RANGER shows only 10.88% of penalty, </a:t>
            </a:r>
          </a:p>
          <a:p>
            <a:pPr algn="ctr">
              <a:lnSpc>
                <a:spcPct val="90000"/>
              </a:lnSpc>
            </a:pPr>
            <a:r>
              <a:rPr lang="en-US" sz="1400" dirty="0"/>
              <a:t>which is the measurement of performance overhead of the local ASCS.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37A12-E4CC-EE48-896E-9CEFDF2B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and Makespan Compared to 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D837B-5979-3243-935C-9F176530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55" y="1024678"/>
            <a:ext cx="8220072" cy="1990130"/>
          </a:xfrm>
        </p:spPr>
        <p:txBody>
          <a:bodyPr>
            <a:normAutofit/>
          </a:bodyPr>
          <a:lstStyle/>
          <a:p>
            <a:r>
              <a:rPr lang="en-US" sz="2400" dirty="0"/>
              <a:t>Reference: (Hypothetical) Identical number of Accelerators as its RANGER counterpart, but has huge scratchpad memory</a:t>
            </a:r>
          </a:p>
          <a:p>
            <a:r>
              <a:rPr lang="en-US" sz="2400" dirty="0"/>
              <a:t>Has large scratchpad to hold complete task I/O</a:t>
            </a:r>
          </a:p>
          <a:p>
            <a:r>
              <a:rPr lang="en-US" sz="2400" dirty="0"/>
              <a:t>Requires no local task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93D97-5459-CB45-813C-EA47B599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27" y="79990"/>
            <a:ext cx="3166315" cy="292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9699B-C158-7646-B1A6-F24A6926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2" y="3014808"/>
            <a:ext cx="11408739" cy="33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B863-CB04-7D4B-A869-71237DED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6C4A-0E48-854C-9DC2-B996DB3D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Presents RANGER framework (Extremely heterogenous computing)</a:t>
            </a:r>
          </a:p>
          <a:p>
            <a:pPr lvl="1"/>
            <a:r>
              <a:rPr lang="en-US" dirty="0"/>
              <a:t>An architecture design for hierarchical task scheduling </a:t>
            </a:r>
          </a:p>
          <a:p>
            <a:r>
              <a:rPr lang="en-US" dirty="0"/>
              <a:t>Hierarchical Task Scheduling</a:t>
            </a:r>
          </a:p>
          <a:p>
            <a:pPr lvl="1"/>
            <a:r>
              <a:rPr lang="en-US" dirty="0"/>
              <a:t>Requires coarse grained task dependency specification</a:t>
            </a:r>
          </a:p>
          <a:p>
            <a:pPr lvl="1"/>
            <a:r>
              <a:rPr lang="en-US" dirty="0"/>
              <a:t>Fine grain accelerator specific scheduling at lower level</a:t>
            </a:r>
          </a:p>
          <a:p>
            <a:r>
              <a:rPr lang="en-US" dirty="0"/>
              <a:t>RANGER uses customized RISC-V cores</a:t>
            </a:r>
          </a:p>
          <a:p>
            <a:r>
              <a:rPr lang="en-US" dirty="0"/>
              <a:t>Achieves 12.7x performance gain in terms of makespan</a:t>
            </a:r>
          </a:p>
          <a:p>
            <a:r>
              <a:rPr lang="en-US" dirty="0"/>
              <a:t>Area Overhead: +2.7% in a 16nm technology</a:t>
            </a:r>
          </a:p>
          <a:p>
            <a:r>
              <a:rPr lang="en-US" dirty="0"/>
              <a:t>Future work: </a:t>
            </a:r>
          </a:p>
          <a:p>
            <a:pPr lvl="1"/>
            <a:r>
              <a:rPr lang="en-US" dirty="0"/>
              <a:t>Experiment different scheduling policies with HUNTER and DAGGER</a:t>
            </a:r>
          </a:p>
          <a:p>
            <a:pPr lvl="1"/>
            <a:r>
              <a:rPr lang="en-US" dirty="0"/>
              <a:t>Hardware task scheduler</a:t>
            </a:r>
          </a:p>
        </p:txBody>
      </p:sp>
    </p:spTree>
    <p:extLst>
      <p:ext uri="{BB962C8B-B14F-4D97-AF65-F5344CB8AC3E}">
        <p14:creationId xmlns:p14="http://schemas.microsoft.com/office/powerpoint/2010/main" val="108388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76F-4746-4146-9FA9-0A76FF42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64" y="3159252"/>
            <a:ext cx="9345296" cy="2307683"/>
          </a:xfrm>
        </p:spPr>
        <p:txBody>
          <a:bodyPr/>
          <a:lstStyle/>
          <a:p>
            <a:pPr algn="ctr"/>
            <a:r>
              <a:rPr lang="en-US" dirty="0" err="1"/>
              <a:t>Adrestea</a:t>
            </a:r>
            <a:r>
              <a:rPr lang="en-US" dirty="0"/>
              <a:t>: An efficient FPGA design environment for scientific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74278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A1F6-2F12-BA47-856D-143DAA5A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err="1"/>
              <a:t>Adrestea</a:t>
            </a:r>
            <a:r>
              <a:rPr lang="en-US"/>
              <a:t> and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8D06-E0DA-184B-A02E-8035F497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7" y="917789"/>
            <a:ext cx="11740887" cy="5792977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FPGA Programming Challenges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interface program to communicate with FPGA kernels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kernels along with other heterogenous compute units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space exploration 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Adrestea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efficient FPGA design environment for scientific machine learning applications to run at the edge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Simplified call to FPGA kernel; Extended IRIS Runtime Framework </a:t>
            </a:r>
            <a:r>
              <a:rPr lang="en-US" sz="1600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(https://iris-</a:t>
            </a:r>
            <a:r>
              <a:rPr lang="en-US" sz="1600" dirty="0" err="1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programming.com</a:t>
            </a:r>
            <a:r>
              <a:rPr lang="en-US" sz="1600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Enables to write kernel targeting other compute units as well with run-time selection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intelligent design space exploration environment for FPGAs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Proof of concept: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Application: Random forest classifier ;  FPGA: Xilinx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Alveo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U250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 2022 Demo: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ornl.sharepoint.com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/:v:/s/CSMDSTAFF-ACSR-APG/EYN-bqYLgB5Msg_pd0oZJnUBbBTp-bkE4ba_K1CflpeGrA?e=jahFX0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5"/>
    </mc:Choice>
    <mc:Fallback xmlns="">
      <p:transition spd="slow" advTm="5780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96B9-0A68-184A-B72C-270F7553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Adrastea Development Environment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F858FA-BE04-4711-92A1-B1C4AE5F1497}"/>
              </a:ext>
            </a:extLst>
          </p:cNvPr>
          <p:cNvGrpSpPr/>
          <p:nvPr/>
        </p:nvGrpSpPr>
        <p:grpSpPr>
          <a:xfrm>
            <a:off x="617365" y="1155371"/>
            <a:ext cx="5194735" cy="3731795"/>
            <a:chOff x="902852" y="1684802"/>
            <a:chExt cx="5196088" cy="373276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6A8CA0-7B23-4D2E-92ED-221C3FCFFFA6}"/>
                </a:ext>
              </a:extLst>
            </p:cNvPr>
            <p:cNvSpPr/>
            <p:nvPr/>
          </p:nvSpPr>
          <p:spPr>
            <a:xfrm>
              <a:off x="902852" y="1684802"/>
              <a:ext cx="3387200" cy="11239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1) Build Hardware Designs</a:t>
              </a:r>
            </a:p>
            <a:p>
              <a:pPr marL="457063" indent="-166638" defTabSz="914126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Automated Builds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E2923DC-2C49-4EAC-A4D3-ABCDA9846794}"/>
                </a:ext>
              </a:extLst>
            </p:cNvPr>
            <p:cNvSpPr/>
            <p:nvPr/>
          </p:nvSpPr>
          <p:spPr>
            <a:xfrm>
              <a:off x="902852" y="3848458"/>
              <a:ext cx="3387201" cy="15691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2) Run Hardware Designs</a:t>
              </a:r>
            </a:p>
            <a:p>
              <a:pPr marL="457063" indent="-228531" defTabSz="914126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Automated Runs</a:t>
              </a:r>
            </a:p>
            <a:p>
              <a:pPr marL="457063" indent="-228531" defTabSz="914126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Heterogeneous Hardware Accelerators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A43811C6-7ED5-4E17-BF16-4D1A01171F8B}"/>
                </a:ext>
              </a:extLst>
            </p:cNvPr>
            <p:cNvSpPr/>
            <p:nvPr/>
          </p:nvSpPr>
          <p:spPr>
            <a:xfrm rot="5400000">
              <a:off x="2160532" y="2990744"/>
              <a:ext cx="871757" cy="6757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 panose="020F030202020403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346ED0-6C5C-4254-A416-487637AC8961}"/>
                </a:ext>
              </a:extLst>
            </p:cNvPr>
            <p:cNvSpPr txBox="1"/>
            <p:nvPr/>
          </p:nvSpPr>
          <p:spPr>
            <a:xfrm>
              <a:off x="3812498" y="3024815"/>
              <a:ext cx="1601721" cy="84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Hardware </a:t>
              </a:r>
            </a:p>
            <a:p>
              <a:pPr algn="ctr"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Optimization</a:t>
              </a:r>
            </a:p>
            <a:p>
              <a:pPr algn="ctr"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Loop</a:t>
              </a:r>
            </a:p>
          </p:txBody>
        </p:sp>
        <p:sp>
          <p:nvSpPr>
            <p:cNvPr id="46" name="Arrow: Curved Left 45">
              <a:extLst>
                <a:ext uri="{FF2B5EF4-FFF2-40B4-BE49-F238E27FC236}">
                  <a16:creationId xmlns:a16="http://schemas.microsoft.com/office/drawing/2014/main" id="{A223DCF1-F489-40F9-944C-E3FF6BAECF15}"/>
                </a:ext>
              </a:extLst>
            </p:cNvPr>
            <p:cNvSpPr/>
            <p:nvPr/>
          </p:nvSpPr>
          <p:spPr>
            <a:xfrm flipV="1">
              <a:off x="4546075" y="2008496"/>
              <a:ext cx="1552865" cy="2912472"/>
            </a:xfrm>
            <a:prstGeom prst="curvedLeftArrow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white"/>
                </a:solidFill>
                <a:latin typeface="Century Gothic" panose="020F030202020403020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3AD98E-29F4-4C30-85D7-5AAD2787C6B2}"/>
              </a:ext>
            </a:extLst>
          </p:cNvPr>
          <p:cNvGrpSpPr/>
          <p:nvPr/>
        </p:nvGrpSpPr>
        <p:grpSpPr>
          <a:xfrm>
            <a:off x="6459727" y="1154452"/>
            <a:ext cx="4795454" cy="3521175"/>
            <a:chOff x="6500764" y="1684798"/>
            <a:chExt cx="4796703" cy="3522092"/>
          </a:xfrm>
        </p:grpSpPr>
        <p:sp>
          <p:nvSpPr>
            <p:cNvPr id="36" name="Arrow: Curved Left 35">
              <a:extLst>
                <a:ext uri="{FF2B5EF4-FFF2-40B4-BE49-F238E27FC236}">
                  <a16:creationId xmlns:a16="http://schemas.microsoft.com/office/drawing/2014/main" id="{09F53715-B326-4107-8B4D-A824DFD1326C}"/>
                </a:ext>
              </a:extLst>
            </p:cNvPr>
            <p:cNvSpPr/>
            <p:nvPr/>
          </p:nvSpPr>
          <p:spPr>
            <a:xfrm flipV="1">
              <a:off x="9695864" y="1841182"/>
              <a:ext cx="1552865" cy="3166586"/>
            </a:xfrm>
            <a:prstGeom prst="curvedLeftArrow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white"/>
                </a:solidFill>
                <a:latin typeface="Century Gothic" panose="020F0302020204030204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89FABF-D44C-47E8-A180-533E0115F567}"/>
                </a:ext>
              </a:extLst>
            </p:cNvPr>
            <p:cNvGrpSpPr/>
            <p:nvPr/>
          </p:nvGrpSpPr>
          <p:grpSpPr>
            <a:xfrm>
              <a:off x="6500764" y="1684798"/>
              <a:ext cx="2888611" cy="1123937"/>
              <a:chOff x="5071594" y="1583202"/>
              <a:chExt cx="2888611" cy="112393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75E849B-C0C1-43BB-A901-EF811D2B9C8A}"/>
                  </a:ext>
                </a:extLst>
              </p:cNvPr>
              <p:cNvSpPr/>
              <p:nvPr/>
            </p:nvSpPr>
            <p:spPr>
              <a:xfrm>
                <a:off x="5071594" y="1583976"/>
                <a:ext cx="2888611" cy="11231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endParaRPr lang="en-US" sz="1799">
                  <a:solidFill>
                    <a:prstClr val="black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4DD9F7-83BD-4605-A58D-00146D2294BE}"/>
                  </a:ext>
                </a:extLst>
              </p:cNvPr>
              <p:cNvSpPr txBox="1"/>
              <p:nvPr/>
            </p:nvSpPr>
            <p:spPr>
              <a:xfrm>
                <a:off x="5543517" y="2244102"/>
                <a:ext cx="1944764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799">
                    <a:solidFill>
                      <a:prstClr val="black"/>
                    </a:solidFill>
                    <a:latin typeface="Century Gothic" panose="020F0302020204030204"/>
                  </a:rPr>
                  <a:t>Vitis Build Server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002721-35A6-4DAF-85F1-3FF39CA45BA1}"/>
                  </a:ext>
                </a:extLst>
              </p:cNvPr>
              <p:cNvSpPr/>
              <p:nvPr/>
            </p:nvSpPr>
            <p:spPr>
              <a:xfrm>
                <a:off x="5093558" y="1583202"/>
                <a:ext cx="1424981" cy="53949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799">
                    <a:solidFill>
                      <a:prstClr val="black"/>
                    </a:solidFill>
                    <a:latin typeface="Century Gothic" panose="020F0302020204030204"/>
                  </a:rPr>
                  <a:t>GitLab-CI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B1277D6-090E-401B-B087-596BA0E1B54A}"/>
                  </a:ext>
                </a:extLst>
              </p:cNvPr>
              <p:cNvSpPr/>
              <p:nvPr/>
            </p:nvSpPr>
            <p:spPr>
              <a:xfrm>
                <a:off x="6518539" y="1583202"/>
                <a:ext cx="1441665" cy="53949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799">
                    <a:solidFill>
                      <a:prstClr val="black"/>
                    </a:solidFill>
                    <a:latin typeface="Century Gothic" panose="020F0302020204030204"/>
                  </a:rPr>
                  <a:t>Slurm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477EB8D-1602-4113-B092-922C28F1BA5F}"/>
                </a:ext>
              </a:extLst>
            </p:cNvPr>
            <p:cNvGrpSpPr/>
            <p:nvPr/>
          </p:nvGrpSpPr>
          <p:grpSpPr>
            <a:xfrm>
              <a:off x="6500764" y="3848072"/>
              <a:ext cx="4257625" cy="1358818"/>
              <a:chOff x="785344" y="2414918"/>
              <a:chExt cx="4257625" cy="135881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9114F2-949D-45E8-8AF1-187E6B484173}"/>
                  </a:ext>
                </a:extLst>
              </p:cNvPr>
              <p:cNvSpPr/>
              <p:nvPr/>
            </p:nvSpPr>
            <p:spPr>
              <a:xfrm>
                <a:off x="3999314" y="2954414"/>
                <a:ext cx="1043655" cy="381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799">
                    <a:solidFill>
                      <a:prstClr val="black"/>
                    </a:solidFill>
                    <a:latin typeface="Century Gothic" panose="020F0302020204030204"/>
                  </a:rPr>
                  <a:t>FPGA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60443-7DCB-4FEF-A8FD-670FCE63D79A}"/>
                  </a:ext>
                </a:extLst>
              </p:cNvPr>
              <p:cNvSpPr/>
              <p:nvPr/>
            </p:nvSpPr>
            <p:spPr>
              <a:xfrm>
                <a:off x="3999315" y="3358274"/>
                <a:ext cx="1043654" cy="381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799">
                    <a:solidFill>
                      <a:prstClr val="black"/>
                    </a:solidFill>
                    <a:latin typeface="Century Gothic" panose="020F0302020204030204"/>
                  </a:rPr>
                  <a:t>GPU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DA3A56F-6F80-477C-96AE-6D40214C2278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3676102" y="3144914"/>
                <a:ext cx="323212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4978BBE-FB9F-439C-9FD3-00B0AAF85996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>
                <a:off x="3676101" y="3548774"/>
                <a:ext cx="323214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D1A28CD-2A28-4902-A139-8203703E10B3}"/>
                  </a:ext>
                </a:extLst>
              </p:cNvPr>
              <p:cNvGrpSpPr/>
              <p:nvPr/>
            </p:nvGrpSpPr>
            <p:grpSpPr>
              <a:xfrm>
                <a:off x="785344" y="2414918"/>
                <a:ext cx="2888612" cy="1358818"/>
                <a:chOff x="5071594" y="1583202"/>
                <a:chExt cx="2888612" cy="1358818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D2A764E-2879-4C0C-8B25-B9072B5EEEE5}"/>
                    </a:ext>
                  </a:extLst>
                </p:cNvPr>
                <p:cNvSpPr/>
                <p:nvPr/>
              </p:nvSpPr>
              <p:spPr>
                <a:xfrm>
                  <a:off x="5073738" y="1583976"/>
                  <a:ext cx="2886468" cy="13580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bg2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>
                    <a:lnSpc>
                      <a:spcPct val="90000"/>
                    </a:lnSpc>
                    <a:defRPr/>
                  </a:pPr>
                  <a:endParaRPr lang="en-US" sz="1799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62C4B64-E795-4DFB-AD94-7149D74BABB9}"/>
                    </a:ext>
                  </a:extLst>
                </p:cNvPr>
                <p:cNvSpPr txBox="1"/>
                <p:nvPr/>
              </p:nvSpPr>
              <p:spPr>
                <a:xfrm>
                  <a:off x="5596688" y="2357658"/>
                  <a:ext cx="1840568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126">
                    <a:lnSpc>
                      <a:spcPct val="90000"/>
                    </a:lnSpc>
                    <a:defRPr/>
                  </a:pPr>
                  <a:r>
                    <a:rPr lang="en-US" sz="1799">
                      <a:solidFill>
                        <a:prstClr val="black"/>
                      </a:solidFill>
                      <a:latin typeface="Century Gothic" panose="020F0302020204030204"/>
                    </a:rPr>
                    <a:t>Vitis Run Server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D8DE522-569D-4D11-A578-EC4818EC51B3}"/>
                    </a:ext>
                  </a:extLst>
                </p:cNvPr>
                <p:cNvSpPr/>
                <p:nvPr/>
              </p:nvSpPr>
              <p:spPr>
                <a:xfrm>
                  <a:off x="5071594" y="1583202"/>
                  <a:ext cx="1458935" cy="53949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38100">
                  <a:solidFill>
                    <a:schemeClr val="bg2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>
                    <a:lnSpc>
                      <a:spcPct val="90000"/>
                    </a:lnSpc>
                    <a:defRPr/>
                  </a:pPr>
                  <a:r>
                    <a:rPr lang="en-US" sz="1799">
                      <a:solidFill>
                        <a:prstClr val="black"/>
                      </a:solidFill>
                      <a:latin typeface="Century Gothic" panose="020F0302020204030204"/>
                    </a:rPr>
                    <a:t>GitLab-CI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7BE8FDF-769D-4138-B114-0BEA2C4A6436}"/>
                    </a:ext>
                  </a:extLst>
                </p:cNvPr>
                <p:cNvSpPr/>
                <p:nvPr/>
              </p:nvSpPr>
              <p:spPr>
                <a:xfrm>
                  <a:off x="6532675" y="1583202"/>
                  <a:ext cx="1427530" cy="53949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38100">
                  <a:solidFill>
                    <a:schemeClr val="bg2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>
                    <a:lnSpc>
                      <a:spcPct val="90000"/>
                    </a:lnSpc>
                    <a:defRPr/>
                  </a:pPr>
                  <a:r>
                    <a:rPr lang="en-US" sz="1799">
                      <a:solidFill>
                        <a:prstClr val="black"/>
                      </a:solidFill>
                      <a:latin typeface="Century Gothic" panose="020F0302020204030204"/>
                    </a:rPr>
                    <a:t>Slurm</a:t>
                  </a:r>
                </a:p>
              </p:txBody>
            </p:sp>
          </p:grpSp>
        </p:grp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EC2E4595-F67C-414C-8274-AE6DA904AF49}"/>
                </a:ext>
              </a:extLst>
            </p:cNvPr>
            <p:cNvSpPr/>
            <p:nvPr/>
          </p:nvSpPr>
          <p:spPr>
            <a:xfrm rot="5400000">
              <a:off x="7421351" y="3010372"/>
              <a:ext cx="871757" cy="6757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2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 panose="020F030202020403020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1715B5-B354-46DF-A11F-B9E2BE5895F6}"/>
                </a:ext>
              </a:extLst>
            </p:cNvPr>
            <p:cNvSpPr txBox="1"/>
            <p:nvPr/>
          </p:nvSpPr>
          <p:spPr>
            <a:xfrm>
              <a:off x="7465881" y="3082843"/>
              <a:ext cx="860107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799" err="1">
                  <a:solidFill>
                    <a:prstClr val="black"/>
                  </a:solidFill>
                  <a:latin typeface="Century Gothic" panose="020F0302020204030204"/>
                </a:rPr>
                <a:t>Bitfiles</a:t>
              </a:r>
              <a:endParaRPr lang="en-US" sz="1799">
                <a:solidFill>
                  <a:prstClr val="black"/>
                </a:solidFill>
                <a:latin typeface="Century Gothic" panose="020F030202020403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A693E3-E263-40A2-98BF-D781F1DACFDB}"/>
                </a:ext>
              </a:extLst>
            </p:cNvPr>
            <p:cNvSpPr txBox="1"/>
            <p:nvPr/>
          </p:nvSpPr>
          <p:spPr>
            <a:xfrm>
              <a:off x="10149075" y="2161893"/>
              <a:ext cx="1148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Runtime</a:t>
              </a:r>
            </a:p>
            <a:p>
              <a:pPr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entury Gothic" panose="020F0302020204030204"/>
                </a:rPr>
                <a:t>Results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C5D03D7-7848-46B2-8898-ED9A348D329F}"/>
              </a:ext>
            </a:extLst>
          </p:cNvPr>
          <p:cNvSpPr txBox="1"/>
          <p:nvPr/>
        </p:nvSpPr>
        <p:spPr>
          <a:xfrm>
            <a:off x="618315" y="4985899"/>
            <a:ext cx="11238364" cy="14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ct val="90000"/>
              </a:lnSpc>
              <a:defRPr/>
            </a:pPr>
            <a:r>
              <a:rPr lang="en-US" sz="1799" dirty="0">
                <a:solidFill>
                  <a:prstClr val="black"/>
                </a:solidFill>
                <a:latin typeface="Century Gothic" panose="020F0302020204030204"/>
              </a:rPr>
              <a:t>Note: Servers are VMs with the Vitis toolchain installed and hardware added </a:t>
            </a:r>
          </a:p>
          <a:p>
            <a:pPr defTabSz="914126">
              <a:lnSpc>
                <a:spcPct val="90000"/>
              </a:lnSpc>
              <a:defRPr/>
            </a:pPr>
            <a:r>
              <a:rPr lang="en-US" sz="1799" dirty="0">
                <a:solidFill>
                  <a:prstClr val="black"/>
                </a:solidFill>
                <a:latin typeface="Century Gothic" panose="020F0302020204030204"/>
              </a:rPr>
              <a:t>with PCIe Passthrough.</a:t>
            </a:r>
          </a:p>
          <a:p>
            <a:pPr defTabSz="914126">
              <a:lnSpc>
                <a:spcPct val="90000"/>
              </a:lnSpc>
              <a:defRPr/>
            </a:pPr>
            <a:endParaRPr lang="en-US" sz="800" dirty="0">
              <a:solidFill>
                <a:prstClr val="black"/>
              </a:solidFill>
              <a:latin typeface="Century Gothic" panose="020F0302020204030204"/>
            </a:endParaRPr>
          </a:p>
          <a:p>
            <a:pPr defTabSz="914126">
              <a:lnSpc>
                <a:spcPct val="90000"/>
              </a:lnSpc>
              <a:defRPr/>
            </a:pPr>
            <a:r>
              <a:rPr lang="en-US" sz="1799" dirty="0">
                <a:solidFill>
                  <a:prstClr val="black"/>
                </a:solidFill>
                <a:latin typeface="Century Gothic" panose="020F0302020204030204"/>
              </a:rPr>
              <a:t>This enables:</a:t>
            </a:r>
          </a:p>
          <a:p>
            <a:pPr marL="285664" indent="-285664" defTabSz="914126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799" dirty="0">
                <a:solidFill>
                  <a:prstClr val="black"/>
                </a:solidFill>
                <a:latin typeface="Century Gothic" panose="020F0302020204030204"/>
              </a:rPr>
              <a:t>Easy configuration of development environment.</a:t>
            </a:r>
          </a:p>
          <a:p>
            <a:pPr marL="285664" indent="-285664" defTabSz="914126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799" dirty="0">
                <a:solidFill>
                  <a:prstClr val="black"/>
                </a:solidFill>
                <a:latin typeface="Century Gothic" panose="020F0302020204030204"/>
              </a:rPr>
              <a:t>Easy migration of VMs to new hosts for additional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48458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21"/>
    </mc:Choice>
    <mc:Fallback xmlns="">
      <p:transition spd="slow" advTm="6822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D127-34F6-4DAB-B221-3562D5D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Random Forest (RF) Classifier With IRIS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58AD70E-88A1-6C48-B1DD-A81B78AE28A7}"/>
              </a:ext>
            </a:extLst>
          </p:cNvPr>
          <p:cNvGrpSpPr/>
          <p:nvPr/>
        </p:nvGrpSpPr>
        <p:grpSpPr>
          <a:xfrm>
            <a:off x="430649" y="916190"/>
            <a:ext cx="5124642" cy="3431360"/>
            <a:chOff x="733026" y="879000"/>
            <a:chExt cx="6632970" cy="490571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F7385D2-76EE-E942-A032-60805B914579}"/>
                </a:ext>
              </a:extLst>
            </p:cNvPr>
            <p:cNvSpPr/>
            <p:nvPr/>
          </p:nvSpPr>
          <p:spPr>
            <a:xfrm>
              <a:off x="765944" y="914401"/>
              <a:ext cx="6600052" cy="356150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8100">
              <a:solidFill>
                <a:srgbClr val="FFFFFF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D126361-4F3B-6943-A8E9-5153AF8DCEE7}"/>
                </a:ext>
              </a:extLst>
            </p:cNvPr>
            <p:cNvGrpSpPr/>
            <p:nvPr/>
          </p:nvGrpSpPr>
          <p:grpSpPr>
            <a:xfrm>
              <a:off x="733026" y="1120953"/>
              <a:ext cx="6031118" cy="3485519"/>
              <a:chOff x="733026" y="1120953"/>
              <a:chExt cx="6031118" cy="3485519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1D47D9B3-80CC-4940-85C4-AAFCD8014710}"/>
                  </a:ext>
                </a:extLst>
              </p:cNvPr>
              <p:cNvGrpSpPr/>
              <p:nvPr/>
            </p:nvGrpSpPr>
            <p:grpSpPr>
              <a:xfrm>
                <a:off x="733026" y="1171330"/>
                <a:ext cx="2825667" cy="3435142"/>
                <a:chOff x="733026" y="1171330"/>
                <a:chExt cx="2825667" cy="3435142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6CD8202E-8B7D-5A40-B2AB-273ED5625A32}"/>
                    </a:ext>
                  </a:extLst>
                </p:cNvPr>
                <p:cNvSpPr/>
                <p:nvPr/>
              </p:nvSpPr>
              <p:spPr>
                <a:xfrm>
                  <a:off x="1520947" y="1374267"/>
                  <a:ext cx="477079" cy="516835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1</a:t>
                  </a: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3D7A3379-B5EE-464D-A142-8A54D9FA403C}"/>
                    </a:ext>
                  </a:extLst>
                </p:cNvPr>
                <p:cNvSpPr/>
                <p:nvPr/>
              </p:nvSpPr>
              <p:spPr>
                <a:xfrm>
                  <a:off x="1007717" y="2367171"/>
                  <a:ext cx="477079" cy="516835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2</a:t>
                  </a:r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3563231C-704D-1842-98E0-EA63B6084B38}"/>
                    </a:ext>
                  </a:extLst>
                </p:cNvPr>
                <p:cNvSpPr/>
                <p:nvPr/>
              </p:nvSpPr>
              <p:spPr>
                <a:xfrm>
                  <a:off x="2014883" y="2367170"/>
                  <a:ext cx="477079" cy="516835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3</a:t>
                  </a:r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156D9EA7-9F60-F143-9B92-A61A68206CF1}"/>
                    </a:ext>
                  </a:extLst>
                </p:cNvPr>
                <p:cNvSpPr/>
                <p:nvPr/>
              </p:nvSpPr>
              <p:spPr>
                <a:xfrm>
                  <a:off x="1484796" y="3408660"/>
                  <a:ext cx="477079" cy="516835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DEB5A727-9EC5-3149-B66E-1B81CF27F166}"/>
                    </a:ext>
                  </a:extLst>
                </p:cNvPr>
                <p:cNvSpPr/>
                <p:nvPr/>
              </p:nvSpPr>
              <p:spPr>
                <a:xfrm>
                  <a:off x="2491962" y="3402033"/>
                  <a:ext cx="477079" cy="516835"/>
                </a:xfrm>
                <a:prstGeom prst="ellipse">
                  <a:avLst/>
                </a:prstGeom>
                <a:solidFill>
                  <a:srgbClr val="00B0F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5</a:t>
                  </a:r>
                </a:p>
              </p:txBody>
            </p:sp>
            <p:cxnSp>
              <p:nvCxnSpPr>
                <p:cNvPr id="249" name="Straight Arrow Connector 248">
                  <a:extLst>
                    <a:ext uri="{FF2B5EF4-FFF2-40B4-BE49-F238E27FC236}">
                      <a16:creationId xmlns:a16="http://schemas.microsoft.com/office/drawing/2014/main" id="{E20AE683-6948-4D4E-989F-D8AF7AF49658}"/>
                    </a:ext>
                  </a:extLst>
                </p:cNvPr>
                <p:cNvCxnSpPr>
                  <a:cxnSpLocks/>
                  <a:stCxn id="244" idx="4"/>
                  <a:endCxn id="245" idx="7"/>
                </p:cNvCxnSpPr>
                <p:nvPr/>
              </p:nvCxnSpPr>
              <p:spPr>
                <a:xfrm flipH="1">
                  <a:off x="1414929" y="1891102"/>
                  <a:ext cx="344558" cy="55175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2D86573B-86ED-B245-9E95-C3CF08662D23}"/>
                    </a:ext>
                  </a:extLst>
                </p:cNvPr>
                <p:cNvCxnSpPr>
                  <a:cxnSpLocks/>
                  <a:stCxn id="244" idx="4"/>
                  <a:endCxn id="246" idx="1"/>
                </p:cNvCxnSpPr>
                <p:nvPr/>
              </p:nvCxnSpPr>
              <p:spPr>
                <a:xfrm>
                  <a:off x="1759487" y="1891102"/>
                  <a:ext cx="325263" cy="55175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1" name="Straight Arrow Connector 250">
                  <a:extLst>
                    <a:ext uri="{FF2B5EF4-FFF2-40B4-BE49-F238E27FC236}">
                      <a16:creationId xmlns:a16="http://schemas.microsoft.com/office/drawing/2014/main" id="{03EB27BA-0796-2743-B92E-15507AE86E2B}"/>
                    </a:ext>
                  </a:extLst>
                </p:cNvPr>
                <p:cNvCxnSpPr>
                  <a:cxnSpLocks/>
                  <a:stCxn id="246" idx="4"/>
                  <a:endCxn id="247" idx="7"/>
                </p:cNvCxnSpPr>
                <p:nvPr/>
              </p:nvCxnSpPr>
              <p:spPr>
                <a:xfrm flipH="1">
                  <a:off x="1892008" y="2884005"/>
                  <a:ext cx="361415" cy="60034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2" name="Straight Arrow Connector 251">
                  <a:extLst>
                    <a:ext uri="{FF2B5EF4-FFF2-40B4-BE49-F238E27FC236}">
                      <a16:creationId xmlns:a16="http://schemas.microsoft.com/office/drawing/2014/main" id="{BFC886FE-DEBC-C148-8B15-53E3DEEB3E61}"/>
                    </a:ext>
                  </a:extLst>
                </p:cNvPr>
                <p:cNvCxnSpPr>
                  <a:cxnSpLocks/>
                  <a:stCxn id="246" idx="4"/>
                  <a:endCxn id="248" idx="1"/>
                </p:cNvCxnSpPr>
                <p:nvPr/>
              </p:nvCxnSpPr>
              <p:spPr>
                <a:xfrm>
                  <a:off x="2253423" y="2884005"/>
                  <a:ext cx="308406" cy="59371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B2F2EB9-DA6E-C340-9E40-E280FBEBE209}"/>
                    </a:ext>
                  </a:extLst>
                </p:cNvPr>
                <p:cNvSpPr/>
                <p:nvPr/>
              </p:nvSpPr>
              <p:spPr>
                <a:xfrm>
                  <a:off x="959470" y="4079434"/>
                  <a:ext cx="2004809" cy="333828"/>
                </a:xfrm>
                <a:prstGeom prst="ellipse">
                  <a:avLst/>
                </a:prstGeom>
                <a:solidFill>
                  <a:srgbClr val="00206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white"/>
                      </a:solidFill>
                      <a:latin typeface="Calibri" panose="020F0502020204030204"/>
                    </a:rPr>
                    <a:t>Tree-1 Class</a:t>
                  </a:r>
                </a:p>
              </p:txBody>
            </p: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841627F6-6470-524F-A0B0-0B9F937101D8}"/>
                    </a:ext>
                  </a:extLst>
                </p:cNvPr>
                <p:cNvCxnSpPr>
                  <a:cxnSpLocks/>
                  <a:stCxn id="245" idx="4"/>
                </p:cNvCxnSpPr>
                <p:nvPr/>
              </p:nvCxnSpPr>
              <p:spPr>
                <a:xfrm flipH="1">
                  <a:off x="1120987" y="2884006"/>
                  <a:ext cx="125270" cy="128665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E3548793-7215-184D-B7F4-04063D8233A0}"/>
                    </a:ext>
                  </a:extLst>
                </p:cNvPr>
                <p:cNvCxnSpPr>
                  <a:cxnSpLocks/>
                  <a:stCxn id="247" idx="4"/>
                  <a:endCxn id="253" idx="0"/>
                </p:cNvCxnSpPr>
                <p:nvPr/>
              </p:nvCxnSpPr>
              <p:spPr>
                <a:xfrm>
                  <a:off x="1723336" y="3925495"/>
                  <a:ext cx="238539" cy="1539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6" name="Straight Arrow Connector 255">
                  <a:extLst>
                    <a:ext uri="{FF2B5EF4-FFF2-40B4-BE49-F238E27FC236}">
                      <a16:creationId xmlns:a16="http://schemas.microsoft.com/office/drawing/2014/main" id="{EA98AB9C-43B4-9E4B-9789-4E4CED8E1104}"/>
                    </a:ext>
                  </a:extLst>
                </p:cNvPr>
                <p:cNvCxnSpPr>
                  <a:cxnSpLocks/>
                  <a:stCxn id="248" idx="4"/>
                </p:cNvCxnSpPr>
                <p:nvPr/>
              </p:nvCxnSpPr>
              <p:spPr>
                <a:xfrm flipH="1">
                  <a:off x="2528094" y="3918868"/>
                  <a:ext cx="202408" cy="18516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6B518C19-5AAC-FB4A-BAB9-BCFED7EF3CF1}"/>
                    </a:ext>
                  </a:extLst>
                </p:cNvPr>
                <p:cNvCxnSpPr>
                  <a:cxnSpLocks/>
                  <a:stCxn id="245" idx="4"/>
                </p:cNvCxnSpPr>
                <p:nvPr/>
              </p:nvCxnSpPr>
              <p:spPr>
                <a:xfrm>
                  <a:off x="1246257" y="2884006"/>
                  <a:ext cx="177504" cy="124431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8" name="Straight Arrow Connector 257">
                  <a:extLst>
                    <a:ext uri="{FF2B5EF4-FFF2-40B4-BE49-F238E27FC236}">
                      <a16:creationId xmlns:a16="http://schemas.microsoft.com/office/drawing/2014/main" id="{438BDBB2-3CCB-8044-B6A5-B010647A9B72}"/>
                    </a:ext>
                  </a:extLst>
                </p:cNvPr>
                <p:cNvCxnSpPr>
                  <a:cxnSpLocks/>
                  <a:stCxn id="247" idx="4"/>
                </p:cNvCxnSpPr>
                <p:nvPr/>
              </p:nvCxnSpPr>
              <p:spPr>
                <a:xfrm flipH="1">
                  <a:off x="1610066" y="3925495"/>
                  <a:ext cx="113270" cy="16056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9" name="Straight Arrow Connector 258">
                  <a:extLst>
                    <a:ext uri="{FF2B5EF4-FFF2-40B4-BE49-F238E27FC236}">
                      <a16:creationId xmlns:a16="http://schemas.microsoft.com/office/drawing/2014/main" id="{058A4498-F335-E24C-96A2-7B33668C850D}"/>
                    </a:ext>
                  </a:extLst>
                </p:cNvPr>
                <p:cNvCxnSpPr>
                  <a:cxnSpLocks/>
                  <a:stCxn id="248" idx="4"/>
                </p:cNvCxnSpPr>
                <p:nvPr/>
              </p:nvCxnSpPr>
              <p:spPr>
                <a:xfrm>
                  <a:off x="2730502" y="3918868"/>
                  <a:ext cx="116116" cy="23697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047948B5-EB06-234A-A6C2-59DDE38443DB}"/>
                    </a:ext>
                  </a:extLst>
                </p:cNvPr>
                <p:cNvSpPr txBox="1"/>
                <p:nvPr/>
              </p:nvSpPr>
              <p:spPr>
                <a:xfrm>
                  <a:off x="1395443" y="1171330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f1 &lt; 0.4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2101D8D1-0D09-504C-9CF4-112CBB90E035}"/>
                    </a:ext>
                  </a:extLst>
                </p:cNvPr>
                <p:cNvSpPr txBox="1"/>
                <p:nvPr/>
              </p:nvSpPr>
              <p:spPr>
                <a:xfrm>
                  <a:off x="733026" y="2121264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f2 &lt; 0.2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FED42F75-F29C-4944-8C80-E9B7533BBDB7}"/>
                    </a:ext>
                  </a:extLst>
                </p:cNvPr>
                <p:cNvSpPr txBox="1"/>
                <p:nvPr/>
              </p:nvSpPr>
              <p:spPr>
                <a:xfrm>
                  <a:off x="1989404" y="2114858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f3 &lt; 0.1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1C5E31A8-7CC0-0D40-BD7C-8CDB4E12B28B}"/>
                    </a:ext>
                  </a:extLst>
                </p:cNvPr>
                <p:cNvSpPr txBox="1"/>
                <p:nvPr/>
              </p:nvSpPr>
              <p:spPr>
                <a:xfrm>
                  <a:off x="1298257" y="3164002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f5 &lt; 0.1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5C9EAD5F-C31C-8D43-A6F1-95197A30C0B9}"/>
                    </a:ext>
                  </a:extLst>
                </p:cNvPr>
                <p:cNvSpPr txBox="1"/>
                <p:nvPr/>
              </p:nvSpPr>
              <p:spPr>
                <a:xfrm>
                  <a:off x="2498325" y="3172555"/>
                  <a:ext cx="1060368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f4 &lt; 12.5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2E99F8AD-BA3A-8147-8C27-DCCC59A68D72}"/>
                    </a:ext>
                  </a:extLst>
                </p:cNvPr>
                <p:cNvSpPr txBox="1"/>
                <p:nvPr/>
              </p:nvSpPr>
              <p:spPr>
                <a:xfrm>
                  <a:off x="899942" y="3818042"/>
                  <a:ext cx="350967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a</a:t>
                  </a: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B183D362-CA09-E749-89A2-2B3244838CBE}"/>
                    </a:ext>
                  </a:extLst>
                </p:cNvPr>
                <p:cNvSpPr txBox="1"/>
                <p:nvPr/>
              </p:nvSpPr>
              <p:spPr>
                <a:xfrm>
                  <a:off x="1807351" y="3811110"/>
                  <a:ext cx="361339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b</a:t>
                  </a:r>
                </a:p>
              </p:txBody>
            </p:sp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10271FC4-1930-BB44-B985-5A3C64710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5442" y="4379799"/>
                  <a:ext cx="0" cy="22667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1B93FF3-95AD-D44F-B00A-F753EC7EC74F}"/>
                  </a:ext>
                </a:extLst>
              </p:cNvPr>
              <p:cNvGrpSpPr/>
              <p:nvPr/>
            </p:nvGrpSpPr>
            <p:grpSpPr>
              <a:xfrm>
                <a:off x="4078335" y="1120953"/>
                <a:ext cx="2685809" cy="3475440"/>
                <a:chOff x="2973435" y="1120953"/>
                <a:chExt cx="2685809" cy="3475440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F923518-4D96-E24A-8C0B-4AD65D0388EB}"/>
                    </a:ext>
                  </a:extLst>
                </p:cNvPr>
                <p:cNvSpPr/>
                <p:nvPr/>
              </p:nvSpPr>
              <p:spPr>
                <a:xfrm>
                  <a:off x="3635258" y="1340951"/>
                  <a:ext cx="477079" cy="516835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1</a:t>
                  </a:r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AE9E164D-6732-F844-A23C-1F9BF4343D6B}"/>
                    </a:ext>
                  </a:extLst>
                </p:cNvPr>
                <p:cNvSpPr/>
                <p:nvPr/>
              </p:nvSpPr>
              <p:spPr>
                <a:xfrm>
                  <a:off x="3122028" y="2333855"/>
                  <a:ext cx="477079" cy="516835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2</a:t>
                  </a:r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68AC5413-0BF9-D74B-95DA-638AB52E1F92}"/>
                    </a:ext>
                  </a:extLst>
                </p:cNvPr>
                <p:cNvSpPr/>
                <p:nvPr/>
              </p:nvSpPr>
              <p:spPr>
                <a:xfrm>
                  <a:off x="4129194" y="2333854"/>
                  <a:ext cx="477079" cy="516835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3</a:t>
                  </a:r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F133EEBB-93C6-3448-8FC6-E1FA244F05FC}"/>
                    </a:ext>
                  </a:extLst>
                </p:cNvPr>
                <p:cNvSpPr/>
                <p:nvPr/>
              </p:nvSpPr>
              <p:spPr>
                <a:xfrm>
                  <a:off x="3599107" y="3375344"/>
                  <a:ext cx="477079" cy="516835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2EE5FA8F-92BD-054C-9705-EBA484DF965D}"/>
                    </a:ext>
                  </a:extLst>
                </p:cNvPr>
                <p:cNvSpPr/>
                <p:nvPr/>
              </p:nvSpPr>
              <p:spPr>
                <a:xfrm>
                  <a:off x="4606273" y="3368717"/>
                  <a:ext cx="477079" cy="516835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5</a:t>
                  </a:r>
                </a:p>
              </p:txBody>
            </p:sp>
            <p:cxnSp>
              <p:nvCxnSpPr>
                <p:cNvPr id="227" name="Straight Arrow Connector 226">
                  <a:extLst>
                    <a:ext uri="{FF2B5EF4-FFF2-40B4-BE49-F238E27FC236}">
                      <a16:creationId xmlns:a16="http://schemas.microsoft.com/office/drawing/2014/main" id="{013E183C-50C8-5742-9A17-8DF9809DB538}"/>
                    </a:ext>
                  </a:extLst>
                </p:cNvPr>
                <p:cNvCxnSpPr>
                  <a:cxnSpLocks/>
                  <a:stCxn id="222" idx="4"/>
                  <a:endCxn id="223" idx="7"/>
                </p:cNvCxnSpPr>
                <p:nvPr/>
              </p:nvCxnSpPr>
              <p:spPr>
                <a:xfrm flipH="1">
                  <a:off x="3529240" y="1857786"/>
                  <a:ext cx="344558" cy="55175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E1741BA0-E97B-D14B-9B1D-4409546202C0}"/>
                    </a:ext>
                  </a:extLst>
                </p:cNvPr>
                <p:cNvCxnSpPr>
                  <a:cxnSpLocks/>
                  <a:stCxn id="222" idx="4"/>
                  <a:endCxn id="224" idx="1"/>
                </p:cNvCxnSpPr>
                <p:nvPr/>
              </p:nvCxnSpPr>
              <p:spPr>
                <a:xfrm>
                  <a:off x="3873798" y="1857786"/>
                  <a:ext cx="325263" cy="55175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99997234-435F-464C-8500-DB853FC570CA}"/>
                    </a:ext>
                  </a:extLst>
                </p:cNvPr>
                <p:cNvCxnSpPr>
                  <a:cxnSpLocks/>
                  <a:endCxn id="225" idx="1"/>
                </p:cNvCxnSpPr>
                <p:nvPr/>
              </p:nvCxnSpPr>
              <p:spPr>
                <a:xfrm>
                  <a:off x="3453333" y="2864957"/>
                  <a:ext cx="215641" cy="58607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CA7BD9F9-6E65-F44A-AED4-89F9E24F9930}"/>
                    </a:ext>
                  </a:extLst>
                </p:cNvPr>
                <p:cNvCxnSpPr>
                  <a:cxnSpLocks/>
                  <a:stCxn id="224" idx="4"/>
                  <a:endCxn id="226" idx="1"/>
                </p:cNvCxnSpPr>
                <p:nvPr/>
              </p:nvCxnSpPr>
              <p:spPr>
                <a:xfrm>
                  <a:off x="4367734" y="2850689"/>
                  <a:ext cx="308406" cy="59371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874BACB5-2EC7-944F-A495-B1690C43A36B}"/>
                    </a:ext>
                  </a:extLst>
                </p:cNvPr>
                <p:cNvSpPr/>
                <p:nvPr/>
              </p:nvSpPr>
              <p:spPr>
                <a:xfrm>
                  <a:off x="3122028" y="4060485"/>
                  <a:ext cx="2004809" cy="333828"/>
                </a:xfrm>
                <a:prstGeom prst="ellipse">
                  <a:avLst/>
                </a:prstGeom>
                <a:solidFill>
                  <a:srgbClr val="00206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white"/>
                      </a:solidFill>
                      <a:latin typeface="Calibri" panose="020F0502020204030204"/>
                    </a:rPr>
                    <a:t>Tree-N Class</a:t>
                  </a:r>
                </a:p>
              </p:txBody>
            </p:sp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A2E41F18-4435-BB48-9E51-CA911D0CE08F}"/>
                    </a:ext>
                  </a:extLst>
                </p:cNvPr>
                <p:cNvCxnSpPr>
                  <a:cxnSpLocks/>
                  <a:stCxn id="225" idx="4"/>
                </p:cNvCxnSpPr>
                <p:nvPr/>
              </p:nvCxnSpPr>
              <p:spPr>
                <a:xfrm>
                  <a:off x="3837647" y="3892179"/>
                  <a:ext cx="198782" cy="168306"/>
                </a:xfrm>
                <a:prstGeom prst="straightConnector1">
                  <a:avLst/>
                </a:prstGeom>
                <a:solidFill>
                  <a:srgbClr val="002060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5F0411F6-4C59-4841-BEF4-86F9283B5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6140" y="3883601"/>
                  <a:ext cx="158933" cy="20246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4" name="Straight Arrow Connector 233">
                  <a:extLst>
                    <a:ext uri="{FF2B5EF4-FFF2-40B4-BE49-F238E27FC236}">
                      <a16:creationId xmlns:a16="http://schemas.microsoft.com/office/drawing/2014/main" id="{B675FBE3-679E-B640-95FA-ACEA562E3D4B}"/>
                    </a:ext>
                  </a:extLst>
                </p:cNvPr>
                <p:cNvCxnSpPr>
                  <a:cxnSpLocks/>
                  <a:stCxn id="223" idx="4"/>
                </p:cNvCxnSpPr>
                <p:nvPr/>
              </p:nvCxnSpPr>
              <p:spPr>
                <a:xfrm flipH="1">
                  <a:off x="3332850" y="2850690"/>
                  <a:ext cx="27718" cy="12823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3905FFBB-E54D-E04D-ABCF-58E26DEA372F}"/>
                    </a:ext>
                  </a:extLst>
                </p:cNvPr>
                <p:cNvCxnSpPr>
                  <a:cxnSpLocks/>
                  <a:stCxn id="225" idx="4"/>
                </p:cNvCxnSpPr>
                <p:nvPr/>
              </p:nvCxnSpPr>
              <p:spPr>
                <a:xfrm flipH="1">
                  <a:off x="3645262" y="3892179"/>
                  <a:ext cx="192385" cy="21184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6" name="Straight Arrow Connector 235">
                  <a:extLst>
                    <a:ext uri="{FF2B5EF4-FFF2-40B4-BE49-F238E27FC236}">
                      <a16:creationId xmlns:a16="http://schemas.microsoft.com/office/drawing/2014/main" id="{A881C783-83FC-2041-BF27-A68BB6023053}"/>
                    </a:ext>
                  </a:extLst>
                </p:cNvPr>
                <p:cNvCxnSpPr>
                  <a:cxnSpLocks/>
                  <a:stCxn id="226" idx="4"/>
                </p:cNvCxnSpPr>
                <p:nvPr/>
              </p:nvCxnSpPr>
              <p:spPr>
                <a:xfrm>
                  <a:off x="4844813" y="3885552"/>
                  <a:ext cx="106263" cy="23305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7" name="Straight Arrow Connector 236">
                  <a:extLst>
                    <a:ext uri="{FF2B5EF4-FFF2-40B4-BE49-F238E27FC236}">
                      <a16:creationId xmlns:a16="http://schemas.microsoft.com/office/drawing/2014/main" id="{19029D61-F4EB-734A-9682-4F2403356B6D}"/>
                    </a:ext>
                  </a:extLst>
                </p:cNvPr>
                <p:cNvCxnSpPr>
                  <a:cxnSpLocks/>
                  <a:stCxn id="224" idx="4"/>
                </p:cNvCxnSpPr>
                <p:nvPr/>
              </p:nvCxnSpPr>
              <p:spPr>
                <a:xfrm flipH="1">
                  <a:off x="4314725" y="2850689"/>
                  <a:ext cx="53009" cy="122630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637AC4D8-0B35-1847-B66A-77F5DA784CB1}"/>
                    </a:ext>
                  </a:extLst>
                </p:cNvPr>
                <p:cNvSpPr txBox="1"/>
                <p:nvPr/>
              </p:nvSpPr>
              <p:spPr>
                <a:xfrm>
                  <a:off x="3476834" y="1120953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f3 &lt; 0.1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F47D7B04-A329-9D4C-BA6C-F0B8F4CA6D5E}"/>
                    </a:ext>
                  </a:extLst>
                </p:cNvPr>
                <p:cNvSpPr txBox="1"/>
                <p:nvPr/>
              </p:nvSpPr>
              <p:spPr>
                <a:xfrm>
                  <a:off x="2973435" y="2072609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f1 &lt; 0.5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A8D718A-A94C-DA44-9038-79CD2677E356}"/>
                    </a:ext>
                  </a:extLst>
                </p:cNvPr>
                <p:cNvSpPr txBox="1"/>
                <p:nvPr/>
              </p:nvSpPr>
              <p:spPr>
                <a:xfrm>
                  <a:off x="4189320" y="2091494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f2 &lt; 0.5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F9290FFE-88DF-B040-A334-AF755E9FC381}"/>
                    </a:ext>
                  </a:extLst>
                </p:cNvPr>
                <p:cNvSpPr txBox="1"/>
                <p:nvPr/>
              </p:nvSpPr>
              <p:spPr>
                <a:xfrm>
                  <a:off x="3556319" y="3102472"/>
                  <a:ext cx="1060368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f4 &lt; 10.0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DF9F21C-C756-BA4F-8732-1B040A196D41}"/>
                    </a:ext>
                  </a:extLst>
                </p:cNvPr>
                <p:cNvSpPr txBox="1"/>
                <p:nvPr/>
              </p:nvSpPr>
              <p:spPr>
                <a:xfrm>
                  <a:off x="4717110" y="3138493"/>
                  <a:ext cx="942134" cy="409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12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400" kern="0">
                      <a:solidFill>
                        <a:prstClr val="black"/>
                      </a:solidFill>
                      <a:latin typeface="Calibri" panose="020F0502020204030204"/>
                    </a:rPr>
                    <a:t>f5 &lt; 0.5</a:t>
                  </a:r>
                </a:p>
              </p:txBody>
            </p:sp>
            <p:cxnSp>
              <p:nvCxnSpPr>
                <p:cNvPr id="243" name="Straight Arrow Connector 242">
                  <a:extLst>
                    <a:ext uri="{FF2B5EF4-FFF2-40B4-BE49-F238E27FC236}">
                      <a16:creationId xmlns:a16="http://schemas.microsoft.com/office/drawing/2014/main" id="{B473669A-AD91-4A4C-924F-608C7C059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94485" y="4369720"/>
                  <a:ext cx="0" cy="22667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C1842E1-D36A-7A44-A256-9897E7D0ACEC}"/>
                </a:ext>
              </a:extLst>
            </p:cNvPr>
            <p:cNvSpPr txBox="1"/>
            <p:nvPr/>
          </p:nvSpPr>
          <p:spPr>
            <a:xfrm>
              <a:off x="2300493" y="879000"/>
              <a:ext cx="2808980" cy="409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>
                  <a:solidFill>
                    <a:prstClr val="black"/>
                  </a:solidFill>
                  <a:latin typeface="Calibri" panose="020F0502020204030204"/>
                </a:rPr>
                <a:t>Decision Tree Classification</a:t>
              </a: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2AEA290-348F-644A-BC0A-50D7AFDDDA07}"/>
                </a:ext>
              </a:extLst>
            </p:cNvPr>
            <p:cNvCxnSpPr/>
            <p:nvPr/>
          </p:nvCxnSpPr>
          <p:spPr>
            <a:xfrm>
              <a:off x="3036794" y="2625587"/>
              <a:ext cx="83139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085A03E-DFE4-2E4D-8A36-85BB88C9412C}"/>
                </a:ext>
              </a:extLst>
            </p:cNvPr>
            <p:cNvSpPr/>
            <p:nvPr/>
          </p:nvSpPr>
          <p:spPr>
            <a:xfrm>
              <a:off x="767530" y="4617973"/>
              <a:ext cx="6598464" cy="46663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8100">
              <a:solidFill>
                <a:srgbClr val="FFFFFF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>
                  <a:solidFill>
                    <a:prstClr val="black"/>
                  </a:solidFill>
                  <a:latin typeface="Calibri" panose="020F0502020204030204"/>
                </a:rPr>
                <a:t>Voting (Histogram) 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93EBBD5-EEA7-7544-9D2A-E3BCD09EE758}"/>
                </a:ext>
              </a:extLst>
            </p:cNvPr>
            <p:cNvSpPr/>
            <p:nvPr/>
          </p:nvSpPr>
          <p:spPr>
            <a:xfrm>
              <a:off x="749246" y="5318087"/>
              <a:ext cx="6598464" cy="46663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8100">
              <a:solidFill>
                <a:srgbClr val="FFFFFF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>
                  <a:solidFill>
                    <a:prstClr val="black"/>
                  </a:solidFill>
                  <a:latin typeface="Calibri" panose="020F0502020204030204"/>
                </a:rPr>
                <a:t>Majority Voting (Class with maximum votes)</a:t>
              </a:r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6C8BD2E3-037B-694B-9DD5-C30D20997806}"/>
                </a:ext>
              </a:extLst>
            </p:cNvPr>
            <p:cNvCxnSpPr>
              <a:cxnSpLocks/>
            </p:cNvCxnSpPr>
            <p:nvPr/>
          </p:nvCxnSpPr>
          <p:spPr>
            <a:xfrm>
              <a:off x="4129233" y="5068877"/>
              <a:ext cx="0" cy="22667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47E561-09AA-EC42-9B88-6CBF87AF0EC0}"/>
              </a:ext>
            </a:extLst>
          </p:cNvPr>
          <p:cNvGrpSpPr/>
          <p:nvPr/>
        </p:nvGrpSpPr>
        <p:grpSpPr>
          <a:xfrm>
            <a:off x="12422050" y="-3159999"/>
            <a:ext cx="5768668" cy="1121445"/>
            <a:chOff x="6635264" y="658458"/>
            <a:chExt cx="5340025" cy="1121737"/>
          </a:xfrm>
        </p:grpSpPr>
        <p:pic>
          <p:nvPicPr>
            <p:cNvPr id="433" name="Graphic 432">
              <a:extLst>
                <a:ext uri="{FF2B5EF4-FFF2-40B4-BE49-F238E27FC236}">
                  <a16:creationId xmlns:a16="http://schemas.microsoft.com/office/drawing/2014/main" id="{F6239158-C199-834D-B49D-0CAEAD86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35264" y="972509"/>
              <a:ext cx="5340025" cy="807686"/>
            </a:xfrm>
            <a:prstGeom prst="rect">
              <a:avLst/>
            </a:prstGeom>
          </p:spPr>
        </p:pic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FE37CD10-3CEF-2D4B-BAF9-22FF8CB57E19}"/>
                </a:ext>
              </a:extLst>
            </p:cNvPr>
            <p:cNvSpPr txBox="1"/>
            <p:nvPr/>
          </p:nvSpPr>
          <p:spPr>
            <a:xfrm>
              <a:off x="7112208" y="658458"/>
              <a:ext cx="4057682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lnSpc>
                  <a:spcPct val="90000"/>
                </a:lnSpc>
              </a:pPr>
              <a:r>
                <a:rPr lang="en-US" sz="1799" b="1" dirty="0">
                  <a:solidFill>
                    <a:srgbClr val="0701FE"/>
                  </a:solidFill>
                  <a:latin typeface="Century Gothic" panose="020F0302020204030204"/>
                </a:rPr>
                <a:t>Random Forest Xilinx Generator Script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B42C92-C8E2-DC42-B242-96FFDD254F97}"/>
              </a:ext>
            </a:extLst>
          </p:cNvPr>
          <p:cNvGrpSpPr/>
          <p:nvPr/>
        </p:nvGrpSpPr>
        <p:grpSpPr>
          <a:xfrm>
            <a:off x="5678017" y="670698"/>
            <a:ext cx="5951193" cy="2860760"/>
            <a:chOff x="5872865" y="4507386"/>
            <a:chExt cx="5590951" cy="2391145"/>
          </a:xfrm>
        </p:grpSpPr>
        <p:pic>
          <p:nvPicPr>
            <p:cNvPr id="437" name="Graphic 436">
              <a:extLst>
                <a:ext uri="{FF2B5EF4-FFF2-40B4-BE49-F238E27FC236}">
                  <a16:creationId xmlns:a16="http://schemas.microsoft.com/office/drawing/2014/main" id="{D94CD782-A3E2-4446-B562-F7F29E1D7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2865" y="4876598"/>
              <a:ext cx="5590951" cy="2021933"/>
            </a:xfrm>
            <a:prstGeom prst="rect">
              <a:avLst/>
            </a:prstGeom>
          </p:spPr>
        </p:pic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CD46E989-ACAA-984B-98C1-A9AE5C060400}"/>
                </a:ext>
              </a:extLst>
            </p:cNvPr>
            <p:cNvSpPr txBox="1"/>
            <p:nvPr/>
          </p:nvSpPr>
          <p:spPr>
            <a:xfrm>
              <a:off x="8287416" y="4507386"/>
              <a:ext cx="1423280" cy="34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lnSpc>
                  <a:spcPct val="90000"/>
                </a:lnSpc>
              </a:pPr>
              <a:r>
                <a:rPr lang="en-US" sz="1799" b="1" dirty="0">
                  <a:solidFill>
                    <a:srgbClr val="0701FE"/>
                  </a:solidFill>
                  <a:latin typeface="Century Gothic" panose="020F0302020204030204"/>
                </a:rPr>
                <a:t>RF Models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8E5F79-41E7-DF42-9D1D-BB9FEFF47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54" y="4150083"/>
            <a:ext cx="11199555" cy="2565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DF1B5C-0364-7F48-BD15-EF2BADFDEBE5}"/>
              </a:ext>
            </a:extLst>
          </p:cNvPr>
          <p:cNvSpPr txBox="1"/>
          <p:nvPr/>
        </p:nvSpPr>
        <p:spPr>
          <a:xfrm>
            <a:off x="5678017" y="4329804"/>
            <a:ext cx="141256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>
                <a:latin typeface="+mn-lt"/>
              </a:rPr>
              <a:t>XilinxCL</a:t>
            </a:r>
            <a:r>
              <a:rPr lang="en-US" sz="1400" dirty="0">
                <a:latin typeface="+mn-lt"/>
              </a:rPr>
              <a:t> Kernel</a:t>
            </a:r>
          </a:p>
        </p:txBody>
      </p:sp>
    </p:spTree>
    <p:extLst>
      <p:ext uri="{BB962C8B-B14F-4D97-AF65-F5344CB8AC3E}">
        <p14:creationId xmlns:p14="http://schemas.microsoft.com/office/powerpoint/2010/main" val="22509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98"/>
    </mc:Choice>
    <mc:Fallback xmlns="">
      <p:transition spd="slow" advTm="445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6B93-326E-4A34-B88A-401CD26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  <a:r>
              <a:rPr lang="en-US" baseline="0"/>
              <a:t> build with IRIS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037F3C-202C-2145-8971-8B0534DA5EA1}"/>
              </a:ext>
            </a:extLst>
          </p:cNvPr>
          <p:cNvGrpSpPr/>
          <p:nvPr/>
        </p:nvGrpSpPr>
        <p:grpSpPr>
          <a:xfrm>
            <a:off x="4982824" y="18995"/>
            <a:ext cx="7202827" cy="6802135"/>
            <a:chOff x="4984122" y="18106"/>
            <a:chExt cx="7204703" cy="68039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640D96-6DDC-6944-8BF7-EC8E80911941}"/>
                </a:ext>
              </a:extLst>
            </p:cNvPr>
            <p:cNvSpPr txBox="1"/>
            <p:nvPr/>
          </p:nvSpPr>
          <p:spPr>
            <a:xfrm>
              <a:off x="5421227" y="1296094"/>
              <a:ext cx="116249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99" b="1" kern="0">
                  <a:solidFill>
                    <a:srgbClr val="0701FE"/>
                  </a:solidFill>
                  <a:latin typeface="Calibri" panose="020F0502020204030204"/>
                </a:rPr>
                <a:t>Host Code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A40B02-4A31-2B47-BE01-82080411D95A}"/>
                </a:ext>
              </a:extLst>
            </p:cNvPr>
            <p:cNvSpPr txBox="1"/>
            <p:nvPr/>
          </p:nvSpPr>
          <p:spPr>
            <a:xfrm>
              <a:off x="5378436" y="3686558"/>
              <a:ext cx="1771639" cy="84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99" b="1" kern="0" dirty="0" err="1">
                  <a:solidFill>
                    <a:srgbClr val="0701FE"/>
                  </a:solidFill>
                  <a:latin typeface="Calibri" panose="020F0502020204030204"/>
                </a:rPr>
                <a:t>kernel.cl</a:t>
              </a:r>
              <a:endParaRPr lang="en-US" sz="1799" b="1" kern="0" dirty="0">
                <a:solidFill>
                  <a:srgbClr val="0701FE"/>
                </a:solidFill>
                <a:latin typeface="Calibri" panose="020F0502020204030204"/>
              </a:endParaRPr>
            </a:p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99" b="1" kern="0" dirty="0" err="1">
                  <a:solidFill>
                    <a:srgbClr val="0701FE"/>
                  </a:solidFill>
                  <a:latin typeface="Calibri" panose="020F0502020204030204"/>
                </a:rPr>
                <a:t>Kernel.xilinx.cpp</a:t>
              </a:r>
              <a:endParaRPr lang="en-US" sz="1799" b="1" kern="0" dirty="0">
                <a:solidFill>
                  <a:srgbClr val="0701FE"/>
                </a:solidFill>
                <a:latin typeface="Calibri" panose="020F0502020204030204"/>
              </a:endParaRPr>
            </a:p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99" b="1" kern="0" dirty="0" err="1">
                  <a:solidFill>
                    <a:srgbClr val="0701FE"/>
                  </a:solidFill>
                  <a:latin typeface="Calibri" panose="020F0502020204030204"/>
                </a:rPr>
                <a:t>kernel.cpu.cpp</a:t>
              </a:r>
              <a:endParaRPr lang="en-US" sz="1799" b="1" kern="0" dirty="0">
                <a:solidFill>
                  <a:srgbClr val="0701FE"/>
                </a:solidFill>
                <a:latin typeface="Calibri" panose="020F0502020204030204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2183D3-6938-AD47-BC1C-AA0195C0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383" y="18106"/>
              <a:ext cx="5672442" cy="231427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FF0B27-7280-EE4D-AE87-087C6929A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79"/>
            <a:stretch/>
          </p:blipFill>
          <p:spPr>
            <a:xfrm>
              <a:off x="7150075" y="2385392"/>
              <a:ext cx="5038750" cy="443662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F40834-EFA1-0E4D-A79F-8E672DD769BB}"/>
                </a:ext>
              </a:extLst>
            </p:cNvPr>
            <p:cNvSpPr txBox="1"/>
            <p:nvPr/>
          </p:nvSpPr>
          <p:spPr>
            <a:xfrm>
              <a:off x="5218901" y="2349602"/>
              <a:ext cx="644728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>
                  <a:solidFill>
                    <a:prstClr val="black"/>
                  </a:solidFill>
                  <a:latin typeface="Calibri" panose="020F0502020204030204"/>
                </a:rPr>
                <a:t>CPU call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70B5DF-6042-A349-A2FD-004EE97BD82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5863629" y="1800520"/>
              <a:ext cx="1630680" cy="6714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FAA16B-FA70-0647-A1EA-37DB710DFDFE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5799462" y="336557"/>
              <a:ext cx="1350613" cy="4395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E3E2C5-E2CC-8D41-8DDF-1D8DEFB8B9F6}"/>
                </a:ext>
              </a:extLst>
            </p:cNvPr>
            <p:cNvSpPr txBox="1"/>
            <p:nvPr/>
          </p:nvSpPr>
          <p:spPr>
            <a:xfrm>
              <a:off x="4984122" y="776071"/>
              <a:ext cx="1630679" cy="54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>
                  <a:solidFill>
                    <a:prstClr val="black"/>
                  </a:solidFill>
                  <a:latin typeface="Calibri" panose="020F0502020204030204"/>
                </a:rPr>
                <a:t>FPGA (OpenCL/</a:t>
              </a:r>
              <a:r>
                <a:rPr lang="en-US" sz="1100" kern="0" err="1">
                  <a:solidFill>
                    <a:prstClr val="black"/>
                  </a:solidFill>
                  <a:latin typeface="Calibri" panose="020F0502020204030204"/>
                </a:rPr>
                <a:t>XilinxCL</a:t>
              </a:r>
              <a:r>
                <a:rPr lang="en-US" sz="1100" kern="0">
                  <a:solidFill>
                    <a:prstClr val="black"/>
                  </a:solidFill>
                  <a:latin typeface="Calibri" panose="020F0502020204030204"/>
                </a:rPr>
                <a:t>), </a:t>
              </a:r>
            </a:p>
            <a:p>
              <a:pPr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>
                  <a:solidFill>
                    <a:prstClr val="black"/>
                  </a:solidFill>
                  <a:latin typeface="Calibri" panose="020F0502020204030204"/>
                </a:rPr>
                <a:t>CPU, GPU task specification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E577B24-CC9A-DD4D-B267-436D96861D7B}"/>
              </a:ext>
            </a:extLst>
          </p:cNvPr>
          <p:cNvSpPr txBox="1"/>
          <p:nvPr/>
        </p:nvSpPr>
        <p:spPr>
          <a:xfrm>
            <a:off x="313863" y="5344186"/>
            <a:ext cx="4884671" cy="14766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 dirty="0">
                <a:solidFill>
                  <a:schemeClr val="bg1"/>
                </a:solidFill>
              </a:rPr>
              <a:t>$ export XCL_EMULATION_MODE=</a:t>
            </a:r>
            <a:r>
              <a:rPr lang="en-US" sz="1799" kern="0" dirty="0" err="1">
                <a:solidFill>
                  <a:schemeClr val="bg1"/>
                </a:solidFill>
              </a:rPr>
              <a:t>sw_emu</a:t>
            </a:r>
            <a:r>
              <a:rPr lang="en-US" sz="1799" kern="0" dirty="0">
                <a:solidFill>
                  <a:schemeClr val="bg1"/>
                </a:solidFill>
              </a:rPr>
              <a:t> </a:t>
            </a:r>
          </a:p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 dirty="0">
                <a:solidFill>
                  <a:schemeClr val="bg1"/>
                </a:solidFill>
              </a:rPr>
              <a:t>$ </a:t>
            </a:r>
            <a:r>
              <a:rPr lang="en-US" sz="1799" kern="0" dirty="0" err="1">
                <a:solidFill>
                  <a:schemeClr val="bg1"/>
                </a:solidFill>
              </a:rPr>
              <a:t>cmake</a:t>
            </a:r>
            <a:r>
              <a:rPr lang="en-US" sz="1799" kern="0" dirty="0">
                <a:solidFill>
                  <a:schemeClr val="bg1"/>
                </a:solidFill>
              </a:rPr>
              <a:t> –DUSE_XILINX=ON ../</a:t>
            </a:r>
          </a:p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 dirty="0">
                <a:solidFill>
                  <a:schemeClr val="bg1"/>
                </a:solidFill>
              </a:rPr>
              <a:t>$ make –j install </a:t>
            </a:r>
          </a:p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 dirty="0">
                <a:solidFill>
                  <a:schemeClr val="bg1"/>
                </a:solidFill>
              </a:rPr>
              <a:t>$ cd install </a:t>
            </a:r>
          </a:p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99" kern="0" dirty="0">
                <a:solidFill>
                  <a:schemeClr val="bg1"/>
                </a:solidFill>
              </a:rPr>
              <a:t>$ ./</a:t>
            </a:r>
            <a:r>
              <a:rPr lang="en-US" sz="1799" kern="0" dirty="0" err="1">
                <a:solidFill>
                  <a:schemeClr val="bg1"/>
                </a:solidFill>
              </a:rPr>
              <a:t>irf</a:t>
            </a:r>
            <a:r>
              <a:rPr lang="en-US" sz="1799" kern="0" dirty="0">
                <a:solidFill>
                  <a:schemeClr val="bg1"/>
                </a:solidFill>
              </a:rPr>
              <a:t>   3    # RUN on FPGA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B97C2D-B81D-0D41-BB90-DB4F62D53EB5}"/>
              </a:ext>
            </a:extLst>
          </p:cNvPr>
          <p:cNvSpPr txBox="1"/>
          <p:nvPr/>
        </p:nvSpPr>
        <p:spPr>
          <a:xfrm>
            <a:off x="1565738" y="5078940"/>
            <a:ext cx="1798422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lnSpc>
                <a:spcPct val="90000"/>
              </a:lnSpc>
            </a:pPr>
            <a:r>
              <a:rPr lang="en-US" sz="1799" b="1">
                <a:solidFill>
                  <a:srgbClr val="0701FE"/>
                </a:solidFill>
                <a:latin typeface="Calibri" panose="020F0502020204030204"/>
              </a:rPr>
              <a:t>Build Commands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94BE9BF-49DA-9B4B-BC05-E06781A06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82" y="1038568"/>
            <a:ext cx="4767231" cy="39863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846B11-AD0F-7A48-9363-6511A59C8D53}"/>
              </a:ext>
            </a:extLst>
          </p:cNvPr>
          <p:cNvSpPr txBox="1"/>
          <p:nvPr/>
        </p:nvSpPr>
        <p:spPr>
          <a:xfrm>
            <a:off x="1676349" y="763470"/>
            <a:ext cx="1577200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>
                <a:solidFill>
                  <a:srgbClr val="0701FE"/>
                </a:solidFill>
                <a:latin typeface="Calibri" panose="020F0502020204030204"/>
              </a:defRPr>
            </a:lvl1pPr>
          </a:lstStyle>
          <a:p>
            <a:pPr defTabSz="914126"/>
            <a:r>
              <a:rPr lang="en-US" sz="1799" err="1"/>
              <a:t>CMakeLists.txt</a:t>
            </a:r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5436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31"/>
    </mc:Choice>
    <mc:Fallback xmlns="">
      <p:transition spd="slow" advTm="839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E2D0-A321-F641-927D-FFA8070C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BRISBANE Macros and Interface Code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A969F-AA83-6741-89E5-8B3CF3AA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01" y="831023"/>
            <a:ext cx="6282223" cy="570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3E07B-B14D-F242-AEBF-667CFE0B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1023"/>
            <a:ext cx="5670965" cy="231367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4FEF1E-E32C-5741-8874-860DBE3F878E}"/>
              </a:ext>
            </a:extLst>
          </p:cNvPr>
          <p:cNvSpPr/>
          <p:nvPr/>
        </p:nvSpPr>
        <p:spPr>
          <a:xfrm>
            <a:off x="401535" y="3604450"/>
            <a:ext cx="4867890" cy="595591"/>
          </a:xfrm>
          <a:prstGeom prst="roundRect">
            <a:avLst>
              <a:gd name="adj" fmla="val 6667"/>
            </a:avLst>
          </a:prstGeom>
          <a:solidFill>
            <a:srgbClr val="447E59">
              <a:lumMod val="75000"/>
            </a:srgbClr>
          </a:solidFill>
          <a:ln w="38100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 Task Calls Extractor And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 Interface Generator </a:t>
            </a:r>
            <a:r>
              <a:rPr lang="en-US" kern="0" dirty="0">
                <a:solidFill>
                  <a:prstClr val="white"/>
                </a:solidFill>
                <a:latin typeface="Calibri" panose="020F0502020204030204"/>
                <a:cs typeface="+mn-cs"/>
              </a:rPr>
              <a:t>(Python)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5C7DFA8F-FF54-4348-961F-805452325C0E}"/>
              </a:ext>
            </a:extLst>
          </p:cNvPr>
          <p:cNvSpPr/>
          <p:nvPr/>
        </p:nvSpPr>
        <p:spPr>
          <a:xfrm>
            <a:off x="5670965" y="831023"/>
            <a:ext cx="235636" cy="2313675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5533678F-18F2-8342-A60E-1B5516AE5469}"/>
              </a:ext>
            </a:extLst>
          </p:cNvPr>
          <p:cNvSpPr/>
          <p:nvPr/>
        </p:nvSpPr>
        <p:spPr>
          <a:xfrm rot="5400000">
            <a:off x="2656780" y="3072026"/>
            <a:ext cx="357399" cy="627459"/>
          </a:xfrm>
          <a:prstGeom prst="homePlate">
            <a:avLst>
              <a:gd name="adj" fmla="val 26298"/>
            </a:avLst>
          </a:prstGeom>
          <a:solidFill>
            <a:schemeClr val="accent4">
              <a:lumMod val="75000"/>
            </a:schemeClr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492FB9A1-D2C7-6B43-ADB8-C7A874816CA4}"/>
              </a:ext>
            </a:extLst>
          </p:cNvPr>
          <p:cNvSpPr/>
          <p:nvPr/>
        </p:nvSpPr>
        <p:spPr>
          <a:xfrm>
            <a:off x="340955" y="4652733"/>
            <a:ext cx="5330010" cy="1748067"/>
          </a:xfrm>
          <a:prstGeom prst="hexagon">
            <a:avLst>
              <a:gd name="adj" fmla="val 16134"/>
              <a:gd name="vf" fmla="val 115470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code for OpenMP/Hexagon kernels: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brisbane_rf_classifier_setarg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brisbane_rf_classifier_setmem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brisbane_setarg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brisbane_setmem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brisbane_kernel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brisbane_launch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6B1AC93B-B333-6B4D-AEF5-BDE52CB4B3F6}"/>
              </a:ext>
            </a:extLst>
          </p:cNvPr>
          <p:cNvSpPr/>
          <p:nvPr/>
        </p:nvSpPr>
        <p:spPr>
          <a:xfrm rot="5400000">
            <a:off x="2682199" y="4101585"/>
            <a:ext cx="306559" cy="627459"/>
          </a:xfrm>
          <a:prstGeom prst="homePlate">
            <a:avLst>
              <a:gd name="adj" fmla="val 26298"/>
            </a:avLst>
          </a:prstGeom>
          <a:solidFill>
            <a:schemeClr val="accent4">
              <a:lumMod val="75000"/>
            </a:schemeClr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8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76F-4746-4146-9FA9-0A76FF42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523" y="3159252"/>
            <a:ext cx="4041778" cy="539496"/>
          </a:xfrm>
        </p:spPr>
        <p:txBody>
          <a:bodyPr/>
          <a:lstStyle/>
          <a:p>
            <a:r>
              <a:rPr lang="en-US" dirty="0"/>
              <a:t>RANGER PLATFORM</a:t>
            </a:r>
          </a:p>
        </p:txBody>
      </p:sp>
    </p:spTree>
    <p:extLst>
      <p:ext uri="{BB962C8B-B14F-4D97-AF65-F5344CB8AC3E}">
        <p14:creationId xmlns:p14="http://schemas.microsoft.com/office/powerpoint/2010/main" val="1082393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022F-8ADD-C94E-98DA-AEC7917C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Xilinx Generator Knobs and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6C00-8A5E-4D4F-98C6-4A607B94E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55" y="813816"/>
            <a:ext cx="5818746" cy="6044184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Algorithmic Knobs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Fixed point knobs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type (8-bit, 16-bit, 32-bit)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Bitwise optimizations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layout optimizations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Features pruning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Voting arithmetic fusion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single assignment of Voting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Early prediction with confidence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Configurable number of M-AXI interfaces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bitwidth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Streaming tasks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 knobs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Clock Frequency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AC4322-D524-174B-A152-F9B9583A5AA2}"/>
              </a:ext>
            </a:extLst>
          </p:cNvPr>
          <p:cNvSpPr txBox="1">
            <a:spLocks/>
          </p:cNvSpPr>
          <p:nvPr/>
        </p:nvSpPr>
        <p:spPr bwMode="auto">
          <a:xfrm>
            <a:off x="5706533" y="781677"/>
            <a:ext cx="6654801" cy="404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8838" indent="-288838" algn="l" rtl="0" eaLnBrk="1" fontAlgn="base" hangingPunct="1">
              <a:lnSpc>
                <a:spcPct val="90000"/>
              </a:lnSpc>
              <a:spcBef>
                <a:spcPts val="1799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799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182" indent="-2888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399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565" indent="-2888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245" indent="-172986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799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280" indent="-22218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Compiler pragmas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PIPELINE II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INTERFACE axis port=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classify_stream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INTERFACE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m_axi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port=batch_g0 bundle=maxiport0 offset=slave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INTERFACE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ap_ctrl_none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port=return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DATAFLOW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array_partition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variable=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inline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#pragma HLS unroll</a:t>
            </a:r>
          </a:p>
        </p:txBody>
      </p:sp>
    </p:spTree>
    <p:extLst>
      <p:ext uri="{BB962C8B-B14F-4D97-AF65-F5344CB8AC3E}">
        <p14:creationId xmlns:p14="http://schemas.microsoft.com/office/powerpoint/2010/main" val="231646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8F5-C198-6649-8456-ECEDC57F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FA07-C7EB-EA4C-A124-293FEF159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90" y="3888334"/>
            <a:ext cx="7701351" cy="2894573"/>
          </a:xfrm>
          <a:solidFill>
            <a:schemeClr val="bg1"/>
          </a:solidFill>
        </p:spPr>
        <p:txBody>
          <a:bodyPr/>
          <a:lstStyle/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Sequential and Parallel threads with Streams</a:t>
            </a:r>
          </a:p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Sampling techniques: Random, DOEPY sampling techniques: Fractional factorial, </a:t>
            </a:r>
            <a:r>
              <a:rPr lang="en-US" sz="1799" dirty="0" err="1">
                <a:latin typeface="Calibri" panose="020F0502020204030204" pitchFamily="34" charset="0"/>
                <a:cs typeface="Calibri" panose="020F0502020204030204" pitchFamily="34" charset="0"/>
              </a:rPr>
              <a:t>Plackett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 Burman, </a:t>
            </a:r>
            <a:r>
              <a:rPr lang="en-US" sz="1799" dirty="0" err="1">
                <a:latin typeface="Calibri" panose="020F0502020204030204" pitchFamily="34" charset="0"/>
                <a:cs typeface="Calibri" panose="020F0502020204030204" pitchFamily="34" charset="0"/>
              </a:rPr>
              <a:t>Sukharev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 Grid, Box-Wilson, Latin hyper cube (LHC), Space filling LHC, Random K-mean cluster, Maximin, Halton, Uniform random matrix, DEFFE-Smart,       </a:t>
            </a:r>
            <a:r>
              <a:rPr lang="en-US" sz="1799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DEFFE-One-dimension (</a:t>
            </a:r>
            <a:r>
              <a:rPr lang="en-US" sz="1799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Onedim</a:t>
            </a:r>
            <a:r>
              <a:rPr lang="en-US" sz="1799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ML: </a:t>
            </a:r>
            <a:r>
              <a:rPr lang="en-US" sz="1799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799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-DNN, Random Forest, SVM</a:t>
            </a:r>
          </a:p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Evaluate: Multi-Thread, </a:t>
            </a:r>
            <a:r>
              <a:rPr lang="en-US" sz="1799" dirty="0" err="1">
                <a:latin typeface="Calibri" panose="020F0502020204030204" pitchFamily="34" charset="0"/>
                <a:cs typeface="Calibri" panose="020F0502020204030204" pitchFamily="34" charset="0"/>
              </a:rPr>
              <a:t>Slurm</a:t>
            </a:r>
            <a:endParaRPr lang="en-US" sz="17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4E8DECE-E652-A24D-9018-DF17CEE44BD3}"/>
              </a:ext>
            </a:extLst>
          </p:cNvPr>
          <p:cNvSpPr txBox="1">
            <a:spLocks/>
          </p:cNvSpPr>
          <p:nvPr/>
        </p:nvSpPr>
        <p:spPr bwMode="auto">
          <a:xfrm>
            <a:off x="505837" y="351323"/>
            <a:ext cx="11422261" cy="45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56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5pPr>
            <a:lvl6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6pPr>
            <a:lvl7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7pPr>
            <a:lvl8pPr marL="2743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8pPr>
            <a:lvl9pPr marL="3657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defTabSz="457063"/>
            <a:r>
              <a:rPr lang="en-US" sz="2799">
                <a:solidFill>
                  <a:prstClr val="black"/>
                </a:solidFill>
                <a:sym typeface="Helvetica Neue"/>
              </a:rPr>
              <a:t>Automated Design Space Exploration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344C93-3A82-E146-87BD-C5A589AE2D42}"/>
              </a:ext>
            </a:extLst>
          </p:cNvPr>
          <p:cNvSpPr txBox="1"/>
          <p:nvPr/>
        </p:nvSpPr>
        <p:spPr>
          <a:xfrm>
            <a:off x="7747035" y="-9902"/>
            <a:ext cx="4441791" cy="125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S: Sampling (Indexes)</a:t>
            </a:r>
          </a:p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PV: Parameter Values</a:t>
            </a:r>
          </a:p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PN: Parameter Normalized Values</a:t>
            </a:r>
          </a:p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EO: Evaluation Output</a:t>
            </a:r>
          </a:p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BOE: Batch Output of Extraction (Cost metrics)</a:t>
            </a:r>
          </a:p>
          <a:p>
            <a:pPr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0">
                <a:solidFill>
                  <a:srgbClr val="000000"/>
                </a:solidFill>
                <a:latin typeface="Century Gothic"/>
                <a:sym typeface="Helvetica Neue"/>
              </a:rPr>
              <a:t>BOI: Batch Output of Inference (Cost metrics)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A58D5E-0E2A-194D-9EF8-549D2F57F7F9}"/>
              </a:ext>
            </a:extLst>
          </p:cNvPr>
          <p:cNvGrpSpPr/>
          <p:nvPr/>
        </p:nvGrpSpPr>
        <p:grpSpPr>
          <a:xfrm>
            <a:off x="505837" y="1206565"/>
            <a:ext cx="11501803" cy="2742944"/>
            <a:chOff x="1729335" y="1751932"/>
            <a:chExt cx="20506527" cy="548731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205C156-11F5-5A41-A585-81D8B11A64DB}"/>
                </a:ext>
              </a:extLst>
            </p:cNvPr>
            <p:cNvSpPr/>
            <p:nvPr/>
          </p:nvSpPr>
          <p:spPr>
            <a:xfrm>
              <a:off x="1729335" y="3004700"/>
              <a:ext cx="20359140" cy="4089508"/>
            </a:xfrm>
            <a:prstGeom prst="roundRect">
              <a:avLst>
                <a:gd name="adj" fmla="val 7202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500" b="1" kern="0">
                <a:solidFill>
                  <a:prstClr val="black"/>
                </a:solidFill>
                <a:latin typeface="Century Gothic"/>
                <a:sym typeface="Helvetica Neue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949D629-EE47-2F4F-9FEF-C4CE213F03BF}"/>
                </a:ext>
              </a:extLst>
            </p:cNvPr>
            <p:cNvSpPr/>
            <p:nvPr/>
          </p:nvSpPr>
          <p:spPr>
            <a:xfrm>
              <a:off x="2091851" y="3395678"/>
              <a:ext cx="2249755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dirty="0">
                  <a:solidFill>
                    <a:prstClr val="black"/>
                  </a:solidFill>
                  <a:latin typeface="Century Gothic"/>
                  <a:sym typeface="Helvetica Neue"/>
                </a:rPr>
                <a:t>Sampling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F8417FE-5B44-A24D-B983-4411ABE0D087}"/>
                </a:ext>
              </a:extLst>
            </p:cNvPr>
            <p:cNvSpPr/>
            <p:nvPr/>
          </p:nvSpPr>
          <p:spPr>
            <a:xfrm>
              <a:off x="6040314" y="3391324"/>
              <a:ext cx="2249755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dirty="0">
                  <a:solidFill>
                    <a:prstClr val="black"/>
                  </a:solidFill>
                  <a:latin typeface="Century Gothic"/>
                  <a:sym typeface="Helvetica Neue"/>
                </a:rPr>
                <a:t>Extract Parameters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0B2A941-4BD1-FD47-BD57-57608293B42B}"/>
                </a:ext>
              </a:extLst>
            </p:cNvPr>
            <p:cNvSpPr/>
            <p:nvPr/>
          </p:nvSpPr>
          <p:spPr>
            <a:xfrm>
              <a:off x="9988776" y="3391324"/>
              <a:ext cx="2249755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prstClr val="black"/>
                  </a:solidFill>
                  <a:latin typeface="Century Gothic"/>
                  <a:sym typeface="Helvetica Neue"/>
                </a:rPr>
                <a:t>Build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ECB9075-F93C-0143-BE99-416ED29565F8}"/>
                </a:ext>
              </a:extLst>
            </p:cNvPr>
            <p:cNvSpPr/>
            <p:nvPr/>
          </p:nvSpPr>
          <p:spPr>
            <a:xfrm>
              <a:off x="14824985" y="3391324"/>
              <a:ext cx="2249755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dirty="0">
                  <a:solidFill>
                    <a:prstClr val="black"/>
                  </a:solidFill>
                  <a:latin typeface="Century Gothic"/>
                  <a:sym typeface="Helvetica Neue"/>
                </a:rPr>
                <a:t>Run &amp; Extract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D1CF31-8A3C-3A4B-B541-379A1DC22BDB}"/>
                </a:ext>
              </a:extLst>
            </p:cNvPr>
            <p:cNvSpPr/>
            <p:nvPr/>
          </p:nvSpPr>
          <p:spPr>
            <a:xfrm>
              <a:off x="11786922" y="4666129"/>
              <a:ext cx="3508972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prstClr val="black"/>
                  </a:solidFill>
                  <a:latin typeface="Century Gothic"/>
                  <a:sym typeface="Helvetica Neue"/>
                </a:rPr>
                <a:t>ML Training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A568D1-66DB-7146-B078-401CCDC0D334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4341606" y="3881181"/>
              <a:ext cx="1698708" cy="43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E171C9-DBA5-364E-85F3-46A0C7BF206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290069" y="3881181"/>
              <a:ext cx="16987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B7DDB20-411E-2541-BE8D-F6723DC680C1}"/>
                </a:ext>
              </a:extLst>
            </p:cNvPr>
            <p:cNvSpPr/>
            <p:nvPr/>
          </p:nvSpPr>
          <p:spPr>
            <a:xfrm>
              <a:off x="19568940" y="3391324"/>
              <a:ext cx="2249755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prstClr val="black"/>
                  </a:solidFill>
                  <a:latin typeface="Century Gothic"/>
                  <a:sym typeface="Helvetica Neue"/>
                </a:rPr>
                <a:t>Write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D12951-FDFA-F142-9EA0-D276E2023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4739" y="3617071"/>
              <a:ext cx="2494201" cy="285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CCA432E-8767-6C42-AAE4-42316B4DFF7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290069" y="3881181"/>
              <a:ext cx="3469923" cy="2082985"/>
            </a:xfrm>
            <a:prstGeom prst="bentConnector3">
              <a:avLst>
                <a:gd name="adj1" fmla="val 21177"/>
              </a:avLst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7599A6-5B1F-324B-BD7F-81158F09E51E}"/>
                </a:ext>
              </a:extLst>
            </p:cNvPr>
            <p:cNvSpPr txBox="1"/>
            <p:nvPr/>
          </p:nvSpPr>
          <p:spPr>
            <a:xfrm>
              <a:off x="4749748" y="3368998"/>
              <a:ext cx="87007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D7FD5E-2F0B-E449-B271-0204B17BCB66}"/>
                </a:ext>
              </a:extLst>
            </p:cNvPr>
            <p:cNvSpPr txBox="1"/>
            <p:nvPr/>
          </p:nvSpPr>
          <p:spPr>
            <a:xfrm>
              <a:off x="8147123" y="3364644"/>
              <a:ext cx="19410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S, PV, PN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E9E3D6-70E4-0545-A438-37E29A1ED80B}"/>
                </a:ext>
              </a:extLst>
            </p:cNvPr>
            <p:cNvSpPr txBox="1"/>
            <p:nvPr/>
          </p:nvSpPr>
          <p:spPr>
            <a:xfrm>
              <a:off x="17204502" y="3113734"/>
              <a:ext cx="19410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BOE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A28D2D-BF3C-2843-AB36-A78A3A92FAD5}"/>
                </a:ext>
              </a:extLst>
            </p:cNvPr>
            <p:cNvSpPr txBox="1"/>
            <p:nvPr/>
          </p:nvSpPr>
          <p:spPr>
            <a:xfrm>
              <a:off x="15299184" y="4650250"/>
              <a:ext cx="27635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S, PV, PN, BOE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347CDD-DD14-DF4B-9970-6D44C5EA4995}"/>
                </a:ext>
              </a:extLst>
            </p:cNvPr>
            <p:cNvSpPr txBox="1"/>
            <p:nvPr/>
          </p:nvSpPr>
          <p:spPr>
            <a:xfrm>
              <a:off x="16680944" y="5775804"/>
              <a:ext cx="27635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BOI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A256FAE-70B3-324C-99C3-9A3E697EC8A1}"/>
                </a:ext>
              </a:extLst>
            </p:cNvPr>
            <p:cNvSpPr/>
            <p:nvPr/>
          </p:nvSpPr>
          <p:spPr>
            <a:xfrm>
              <a:off x="9837707" y="1782414"/>
              <a:ext cx="3277402" cy="914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dirty="0">
                  <a:solidFill>
                    <a:srgbClr val="00B050"/>
                  </a:solidFill>
                  <a:latin typeface="Century Gothic"/>
                  <a:sym typeface="Helvetica Neue"/>
                </a:rPr>
                <a:t>0_single.py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787B8F5-9E43-3845-92C9-AD1E2B2A225B}"/>
                </a:ext>
              </a:extLst>
            </p:cNvPr>
            <p:cNvSpPr/>
            <p:nvPr/>
          </p:nvSpPr>
          <p:spPr>
            <a:xfrm>
              <a:off x="2004265" y="1764461"/>
              <a:ext cx="2921110" cy="914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err="1">
                  <a:solidFill>
                    <a:prstClr val="black"/>
                  </a:solidFill>
                  <a:latin typeface="Century Gothic"/>
                  <a:sym typeface="Helvetica Neue"/>
                </a:rPr>
                <a:t>validate.py</a:t>
              </a:r>
              <a:endParaRPr lang="en-US" sz="1500" b="1" kern="0">
                <a:solidFill>
                  <a:prstClr val="black"/>
                </a:solidFill>
                <a:latin typeface="Century Gothic"/>
                <a:sym typeface="Helvetica Neue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239E05-6CC5-C845-8845-254FB05BE9B9}"/>
                </a:ext>
              </a:extLst>
            </p:cNvPr>
            <p:cNvCxnSpPr>
              <a:cxnSpLocks/>
            </p:cNvCxnSpPr>
            <p:nvPr/>
          </p:nvCxnSpPr>
          <p:spPr>
            <a:xfrm>
              <a:off x="3202424" y="2666332"/>
              <a:ext cx="0" cy="69451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0D109F-861F-F842-A53A-267E0863587F}"/>
                </a:ext>
              </a:extLst>
            </p:cNvPr>
            <p:cNvSpPr txBox="1"/>
            <p:nvPr/>
          </p:nvSpPr>
          <p:spPr>
            <a:xfrm>
              <a:off x="19986107" y="6389784"/>
              <a:ext cx="2249755" cy="84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399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DEFFE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EB2A55D-616A-5F4D-8E7E-CCC68E23076F}"/>
                </a:ext>
              </a:extLst>
            </p:cNvPr>
            <p:cNvSpPr/>
            <p:nvPr/>
          </p:nvSpPr>
          <p:spPr>
            <a:xfrm>
              <a:off x="5142685" y="1751932"/>
              <a:ext cx="4566339" cy="914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 dirty="0" err="1">
                  <a:solidFill>
                    <a:srgbClr val="00B050"/>
                  </a:solidFill>
                  <a:latin typeface="Century Gothic"/>
                  <a:sym typeface="Helvetica Neue"/>
                </a:rPr>
                <a:t>Config.json</a:t>
              </a:r>
              <a:endParaRPr lang="en-US" sz="1500" b="1" kern="0" dirty="0">
                <a:solidFill>
                  <a:srgbClr val="00B050"/>
                </a:solidFill>
                <a:latin typeface="Century Gothic"/>
                <a:sym typeface="Helvetica Neue"/>
              </a:endParaRPr>
            </a:p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500" b="1" kern="0" dirty="0">
                <a:solidFill>
                  <a:srgbClr val="00B050"/>
                </a:solidFill>
                <a:latin typeface="Century Gothic"/>
                <a:sym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00B9B4-FE5E-4746-BBF4-B4047F88DAAC}"/>
                </a:ext>
              </a:extLst>
            </p:cNvPr>
            <p:cNvCxnSpPr>
              <a:cxnSpLocks/>
              <a:stCxn id="61" idx="4"/>
            </p:cNvCxnSpPr>
            <p:nvPr/>
          </p:nvCxnSpPr>
          <p:spPr>
            <a:xfrm>
              <a:off x="7425854" y="2666332"/>
              <a:ext cx="0" cy="36249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F1B45F1-6F79-434B-8AB4-82424F9E8605}"/>
                </a:ext>
              </a:extLst>
            </p:cNvPr>
            <p:cNvSpPr txBox="1"/>
            <p:nvPr/>
          </p:nvSpPr>
          <p:spPr>
            <a:xfrm>
              <a:off x="4934199" y="2108558"/>
              <a:ext cx="4983311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kern="0" dirty="0">
                  <a:solidFill>
                    <a:srgbClr val="000000"/>
                  </a:solidFill>
                  <a:latin typeface="Century Gothic"/>
                  <a:sym typeface="Helvetica Neue"/>
                </a:rPr>
                <a:t>Knobs, Costs and Explorations 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F08AE5D-2E3E-AD49-81FD-DB4F3F4E35D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12238531" y="3881181"/>
              <a:ext cx="258645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102877D-D708-B84A-A914-75D00A622555}"/>
                </a:ext>
              </a:extLst>
            </p:cNvPr>
            <p:cNvSpPr txBox="1"/>
            <p:nvPr/>
          </p:nvSpPr>
          <p:spPr>
            <a:xfrm>
              <a:off x="12097657" y="3393628"/>
              <a:ext cx="27635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S, PV, PN, EO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4265B753-68E4-2D46-9862-30340DB87EBB}"/>
                </a:ext>
              </a:extLst>
            </p:cNvPr>
            <p:cNvSpPr/>
            <p:nvPr/>
          </p:nvSpPr>
          <p:spPr>
            <a:xfrm>
              <a:off x="11759992" y="5788634"/>
              <a:ext cx="3508972" cy="97971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prstClr val="black"/>
                  </a:solidFill>
                  <a:latin typeface="Century Gothic"/>
                  <a:sym typeface="Helvetica Neue"/>
                </a:rPr>
                <a:t>ML Inference</a:t>
              </a:r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2B9D3AA-A9CF-DD4E-9FA7-7B60312DF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95894" y="4090189"/>
              <a:ext cx="1778846" cy="1065797"/>
            </a:xfrm>
            <a:prstGeom prst="bentConnector3">
              <a:avLst>
                <a:gd name="adj1" fmla="val -54617"/>
              </a:avLst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0AB2DF7-E4BE-2C4D-9626-5E5179AF2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505544" y="2696814"/>
              <a:ext cx="0" cy="69451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8038E0E9-072A-5044-AD08-53DE7BB2D64E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15268964" y="4118765"/>
              <a:ext cx="4299976" cy="2159726"/>
            </a:xfrm>
            <a:prstGeom prst="bentConnector3">
              <a:avLst>
                <a:gd name="adj1" fmla="val 77246"/>
              </a:avLst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41143423-18BB-5241-979D-C72725368C9D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rot="16200000" flipH="1">
              <a:off x="8234080" y="2695429"/>
              <a:ext cx="556256" cy="649556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80E797-E811-7846-85F5-CF278CB4FF00}"/>
                </a:ext>
              </a:extLst>
            </p:cNvPr>
            <p:cNvSpPr txBox="1"/>
            <p:nvPr/>
          </p:nvSpPr>
          <p:spPr>
            <a:xfrm>
              <a:off x="6040315" y="5750252"/>
              <a:ext cx="19410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S, PV, PN</a:t>
              </a:r>
            </a:p>
          </p:txBody>
        </p: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4BD3D6C8-CA89-574E-A19A-CE8AFD423F6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6423263" y="1168857"/>
              <a:ext cx="2153834" cy="8566903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0AD1F8F-FF78-F44D-B319-A456FE934E25}"/>
              </a:ext>
            </a:extLst>
          </p:cNvPr>
          <p:cNvSpPr txBox="1"/>
          <p:nvPr/>
        </p:nvSpPr>
        <p:spPr>
          <a:xfrm>
            <a:off x="1408724" y="3348308"/>
            <a:ext cx="1491424" cy="30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kern="0">
                <a:solidFill>
                  <a:srgbClr val="000000"/>
                </a:solidFill>
                <a:latin typeface="Century Gothic"/>
                <a:sym typeface="Helvetica Neue"/>
              </a:rPr>
              <a:t>BOI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894DFE-6F59-464E-8036-3EC6BF223B90}"/>
              </a:ext>
            </a:extLst>
          </p:cNvPr>
          <p:cNvGrpSpPr/>
          <p:nvPr/>
        </p:nvGrpSpPr>
        <p:grpSpPr>
          <a:xfrm>
            <a:off x="9752055" y="1264549"/>
            <a:ext cx="2654860" cy="519022"/>
            <a:chOff x="8226816" y="1222300"/>
            <a:chExt cx="2955562" cy="519157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DB9573F-CC9E-1B4E-ADD0-404BD0D5F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6816" y="1359507"/>
              <a:ext cx="917002" cy="217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73D983-68A1-A744-B684-3B56727223CE}"/>
                </a:ext>
              </a:extLst>
            </p:cNvPr>
            <p:cNvSpPr txBox="1"/>
            <p:nvPr/>
          </p:nvSpPr>
          <p:spPr>
            <a:xfrm>
              <a:off x="9213284" y="1222300"/>
              <a:ext cx="196909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: Stream Queue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A099063-5B94-CE4F-91F8-39112894B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1579" y="1578582"/>
              <a:ext cx="917002" cy="2177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70FF4E-CEF7-AD46-81EF-EE7FCAD8EF62}"/>
                </a:ext>
              </a:extLst>
            </p:cNvPr>
            <p:cNvSpPr txBox="1"/>
            <p:nvPr/>
          </p:nvSpPr>
          <p:spPr>
            <a:xfrm>
              <a:off x="9218049" y="1441375"/>
              <a:ext cx="17415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12626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kern="0">
                  <a:solidFill>
                    <a:srgbClr val="000000"/>
                  </a:solidFill>
                  <a:latin typeface="Century Gothic"/>
                  <a:sym typeface="Helvetica Neue"/>
                </a:rPr>
                <a:t>: Function Call</a:t>
              </a:r>
            </a:p>
          </p:txBody>
        </p:sp>
      </p:grp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5424E92-A1FD-5942-83E1-81C64372B01A}"/>
              </a:ext>
            </a:extLst>
          </p:cNvPr>
          <p:cNvSpPr/>
          <p:nvPr/>
        </p:nvSpPr>
        <p:spPr>
          <a:xfrm>
            <a:off x="2165192" y="2671496"/>
            <a:ext cx="1214154" cy="4897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kern="0" dirty="0">
                <a:solidFill>
                  <a:prstClr val="black"/>
                </a:solidFill>
                <a:latin typeface="Century Gothic"/>
                <a:sym typeface="Helvetica Neue"/>
              </a:rPr>
              <a:t>Extract Parameters</a:t>
            </a:r>
          </a:p>
        </p:txBody>
      </p: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C6A33B8D-37BE-8348-991F-453B8B826FDD}"/>
              </a:ext>
            </a:extLst>
          </p:cNvPr>
          <p:cNvCxnSpPr>
            <a:cxnSpLocks/>
          </p:cNvCxnSpPr>
          <p:nvPr/>
        </p:nvCxnSpPr>
        <p:spPr>
          <a:xfrm>
            <a:off x="1904849" y="2390800"/>
            <a:ext cx="550003" cy="255302"/>
          </a:xfrm>
          <a:prstGeom prst="bentConnector2">
            <a:avLst/>
          </a:prstGeom>
          <a:ln w="2222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6D20412-5E3D-EC4D-89F9-9AF1E3349C53}"/>
              </a:ext>
            </a:extLst>
          </p:cNvPr>
          <p:cNvSpPr txBox="1"/>
          <p:nvPr/>
        </p:nvSpPr>
        <p:spPr>
          <a:xfrm>
            <a:off x="2098170" y="2351156"/>
            <a:ext cx="469562" cy="30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kern="0" dirty="0">
                <a:solidFill>
                  <a:srgbClr val="000000"/>
                </a:solidFill>
                <a:latin typeface="Century Gothic"/>
                <a:sym typeface="Helvetica Neue"/>
              </a:rPr>
              <a:t>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3E3EA8-5168-6E4E-B38C-436ED9C1C895}"/>
              </a:ext>
            </a:extLst>
          </p:cNvPr>
          <p:cNvSpPr/>
          <p:nvPr/>
        </p:nvSpPr>
        <p:spPr>
          <a:xfrm>
            <a:off x="7562769" y="1206565"/>
            <a:ext cx="1768757" cy="45708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626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kern="0" dirty="0">
                <a:solidFill>
                  <a:srgbClr val="00B050"/>
                </a:solidFill>
                <a:latin typeface="Century Gothic"/>
                <a:sym typeface="Helvetica Neue"/>
              </a:rPr>
              <a:t>0_single.py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ACD8C4-DC3B-AE44-87EA-CB8975B25FF0}"/>
              </a:ext>
            </a:extLst>
          </p:cNvPr>
          <p:cNvCxnSpPr>
            <a:cxnSpLocks/>
          </p:cNvCxnSpPr>
          <p:nvPr/>
        </p:nvCxnSpPr>
        <p:spPr>
          <a:xfrm>
            <a:off x="8552865" y="1664780"/>
            <a:ext cx="0" cy="34716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DFCC64-8D06-5D45-8A92-63CB6BA76244}"/>
              </a:ext>
            </a:extLst>
          </p:cNvPr>
          <p:cNvSpPr txBox="1"/>
          <p:nvPr/>
        </p:nvSpPr>
        <p:spPr>
          <a:xfrm>
            <a:off x="352863" y="748440"/>
            <a:ext cx="5728218" cy="507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>
              <a:lnSpc>
                <a:spcPct val="90000"/>
              </a:lnSpc>
            </a:pPr>
            <a:r>
              <a:rPr lang="en-US" sz="1799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DEFFE: https://</a:t>
            </a:r>
            <a:r>
              <a:rPr lang="en-US" sz="1799" dirty="0" err="1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1799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799" dirty="0" err="1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miniskar</a:t>
            </a:r>
            <a:r>
              <a:rPr lang="en-US" sz="1799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799" dirty="0" err="1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deffe</a:t>
            </a:r>
            <a:r>
              <a:rPr lang="en-US" sz="1799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/tree/release.v1 </a:t>
            </a:r>
          </a:p>
          <a:p>
            <a:pPr defTabSz="914126">
              <a:lnSpc>
                <a:spcPct val="90000"/>
              </a:lnSpc>
            </a:pPr>
            <a:r>
              <a:rPr lang="en-US" sz="1200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[Miniskar </a:t>
            </a:r>
            <a:r>
              <a:rPr lang="en-US" sz="1200" dirty="0" err="1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et.al</a:t>
            </a:r>
            <a:r>
              <a:rPr lang="en-US" sz="1200" dirty="0">
                <a:solidFill>
                  <a:srgbClr val="0701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CF2021]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E3F87-9AF7-F34A-9385-9D6F5C06C0F5}"/>
              </a:ext>
            </a:extLst>
          </p:cNvPr>
          <p:cNvSpPr txBox="1"/>
          <p:nvPr/>
        </p:nvSpPr>
        <p:spPr>
          <a:xfrm>
            <a:off x="4964863" y="1777428"/>
            <a:ext cx="917896" cy="286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>
              <a:lnSpc>
                <a:spcPct val="9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(evaluate)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C0FDA30-F449-5746-BC57-149057F40E22}"/>
              </a:ext>
            </a:extLst>
          </p:cNvPr>
          <p:cNvSpPr txBox="1"/>
          <p:nvPr/>
        </p:nvSpPr>
        <p:spPr>
          <a:xfrm>
            <a:off x="7726121" y="1804048"/>
            <a:ext cx="802191" cy="286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>
              <a:lnSpc>
                <a:spcPct val="90000"/>
              </a:lnSpc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(extract)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F6875D-786D-E64F-92B7-86E32EF7558F}"/>
              </a:ext>
            </a:extLst>
          </p:cNvPr>
          <p:cNvGrpSpPr/>
          <p:nvPr/>
        </p:nvGrpSpPr>
        <p:grpSpPr>
          <a:xfrm>
            <a:off x="8331158" y="3963054"/>
            <a:ext cx="3553078" cy="2866727"/>
            <a:chOff x="5884291" y="3933278"/>
            <a:chExt cx="3554004" cy="286747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B3CF7C8-F0C3-A74F-89A4-13CD4BF912D8}"/>
                </a:ext>
              </a:extLst>
            </p:cNvPr>
            <p:cNvSpPr/>
            <p:nvPr/>
          </p:nvSpPr>
          <p:spPr>
            <a:xfrm>
              <a:off x="5884291" y="3933278"/>
              <a:ext cx="3554004" cy="2802756"/>
            </a:xfrm>
            <a:prstGeom prst="roundRect">
              <a:avLst>
                <a:gd name="adj" fmla="val 1213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</a:pPr>
              <a:endParaRPr lang="en-US" sz="1799">
                <a:solidFill>
                  <a:prstClr val="black"/>
                </a:solidFill>
                <a:latin typeface="Century Gothic" panose="020F0302020204030204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1320294-D5BF-7A49-A7A7-07D41FC2337E}"/>
                </a:ext>
              </a:extLst>
            </p:cNvPr>
            <p:cNvGrpSpPr/>
            <p:nvPr/>
          </p:nvGrpSpPr>
          <p:grpSpPr>
            <a:xfrm>
              <a:off x="5955772" y="4032166"/>
              <a:ext cx="3259486" cy="2768586"/>
              <a:chOff x="3236643" y="1326382"/>
              <a:chExt cx="3259486" cy="276858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80C5C94-F72F-4449-BD25-5B0EE0C38730}"/>
                  </a:ext>
                </a:extLst>
              </p:cNvPr>
              <p:cNvGrpSpPr/>
              <p:nvPr/>
            </p:nvGrpSpPr>
            <p:grpSpPr>
              <a:xfrm>
                <a:off x="4063492" y="1517904"/>
                <a:ext cx="1605788" cy="1825064"/>
                <a:chOff x="5270500" y="1828800"/>
                <a:chExt cx="3340100" cy="273050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11EDE669-82F9-484E-8253-D396DE4E795D}"/>
                    </a:ext>
                  </a:extLst>
                </p:cNvPr>
                <p:cNvSpPr/>
                <p:nvPr/>
              </p:nvSpPr>
              <p:spPr>
                <a:xfrm>
                  <a:off x="5270500" y="1828800"/>
                  <a:ext cx="3340100" cy="27305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7706192-9804-2C42-AC48-6A8A5399697A}"/>
                    </a:ext>
                  </a:extLst>
                </p:cNvPr>
                <p:cNvCxnSpPr>
                  <a:cxnSpLocks/>
                  <a:stCxn id="74" idx="7"/>
                  <a:endCxn id="74" idx="3"/>
                </p:cNvCxnSpPr>
                <p:nvPr/>
              </p:nvCxnSpPr>
              <p:spPr>
                <a:xfrm flipH="1">
                  <a:off x="5759646" y="2228672"/>
                  <a:ext cx="2361808" cy="19307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1343710-517A-C14A-9744-EEA7E493CEB0}"/>
                    </a:ext>
                  </a:extLst>
                </p:cNvPr>
                <p:cNvCxnSpPr>
                  <a:cxnSpLocks/>
                  <a:stCxn id="74" idx="5"/>
                  <a:endCxn id="74" idx="1"/>
                </p:cNvCxnSpPr>
                <p:nvPr/>
              </p:nvCxnSpPr>
              <p:spPr>
                <a:xfrm flipH="1" flipV="1">
                  <a:off x="5759646" y="2228672"/>
                  <a:ext cx="2361808" cy="19307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5682F26B-92BA-8B4A-9EB6-06F64FA03B6A}"/>
                    </a:ext>
                  </a:extLst>
                </p:cNvPr>
                <p:cNvSpPr/>
                <p:nvPr/>
              </p:nvSpPr>
              <p:spPr>
                <a:xfrm>
                  <a:off x="6908800" y="3175000"/>
                  <a:ext cx="101600" cy="50800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accent1">
                      <a:lumMod val="50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AD771841-625C-D44B-AD18-9893DCFB0367}"/>
                    </a:ext>
                  </a:extLst>
                </p:cNvPr>
                <p:cNvGrpSpPr/>
                <p:nvPr/>
              </p:nvGrpSpPr>
              <p:grpSpPr>
                <a:xfrm>
                  <a:off x="7048717" y="2276530"/>
                  <a:ext cx="794109" cy="747249"/>
                  <a:chOff x="7048717" y="2276530"/>
                  <a:chExt cx="794109" cy="747249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10A8CE63-7D98-5B47-81E3-75FABC71792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17" y="2775127"/>
                    <a:ext cx="176720" cy="248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1</a:t>
                    </a: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20361B5-9614-D248-BC88-3AC65E54E5DB}"/>
                      </a:ext>
                    </a:extLst>
                  </p:cNvPr>
                  <p:cNvSpPr txBox="1"/>
                  <p:nvPr/>
                </p:nvSpPr>
                <p:spPr>
                  <a:xfrm>
                    <a:off x="7357409" y="2525830"/>
                    <a:ext cx="176720" cy="248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2</a:t>
                    </a: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0EDC0E62-8DED-E843-99A0-2FB0F996F46A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106" y="2276530"/>
                    <a:ext cx="176720" cy="248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3</a:t>
                    </a:r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67866D7-7F79-1545-B444-4236544D5A1D}"/>
                    </a:ext>
                  </a:extLst>
                </p:cNvPr>
                <p:cNvGrpSpPr/>
                <p:nvPr/>
              </p:nvGrpSpPr>
              <p:grpSpPr>
                <a:xfrm>
                  <a:off x="7082351" y="3371390"/>
                  <a:ext cx="757561" cy="790725"/>
                  <a:chOff x="7082351" y="3371390"/>
                  <a:chExt cx="757561" cy="790725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CD7555EC-0DD1-F640-96C1-6F2B66CEB82A}"/>
                      </a:ext>
                    </a:extLst>
                  </p:cNvPr>
                  <p:cNvGrpSpPr/>
                  <p:nvPr/>
                </p:nvGrpSpPr>
                <p:grpSpPr>
                  <a:xfrm>
                    <a:off x="7082351" y="3371390"/>
                    <a:ext cx="580017" cy="632481"/>
                    <a:chOff x="7048717" y="2775128"/>
                    <a:chExt cx="580017" cy="632481"/>
                  </a:xfrm>
                </p:grpSpPr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16E65350-ABB8-684C-93CD-EFFD5FB7B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8717" y="2775128"/>
                      <a:ext cx="176720" cy="2486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 dirty="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1</a:t>
                      </a: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63E74C4-2548-0947-AC60-E7E2B4DAF6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9652" y="2982371"/>
                      <a:ext cx="176720" cy="2486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2</a:t>
                      </a:r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FC256ECC-71EF-7742-BECC-5CCFE18BC7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2014" y="3158957"/>
                      <a:ext cx="176720" cy="2486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F57A3800-931D-C049-85A9-D12462474E83}"/>
                      </a:ext>
                    </a:extLst>
                  </p:cNvPr>
                  <p:cNvSpPr txBox="1"/>
                  <p:nvPr/>
                </p:nvSpPr>
                <p:spPr>
                  <a:xfrm>
                    <a:off x="7663192" y="3913463"/>
                    <a:ext cx="176720" cy="248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4</a:t>
                    </a:r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A83FF64-B776-B04A-8065-5171A37C0FDC}"/>
                    </a:ext>
                  </a:extLst>
                </p:cNvPr>
                <p:cNvGrpSpPr/>
                <p:nvPr/>
              </p:nvGrpSpPr>
              <p:grpSpPr>
                <a:xfrm>
                  <a:off x="6196150" y="2401179"/>
                  <a:ext cx="538668" cy="550474"/>
                  <a:chOff x="6686765" y="2473305"/>
                  <a:chExt cx="538668" cy="550474"/>
                </a:xfrm>
              </p:grpSpPr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142A242-C128-B74B-8492-CDFD2999E27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8713" y="2775127"/>
                    <a:ext cx="176720" cy="2486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1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9A852DD4-9E69-0D42-BDA8-5D7B451B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765" y="2473305"/>
                    <a:ext cx="176720" cy="2486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2</a:t>
                    </a: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E7F6024-0D5F-C54F-9CEF-71DBD4F10BC7}"/>
                    </a:ext>
                  </a:extLst>
                </p:cNvPr>
                <p:cNvGrpSpPr/>
                <p:nvPr/>
              </p:nvGrpSpPr>
              <p:grpSpPr>
                <a:xfrm>
                  <a:off x="5999519" y="3134587"/>
                  <a:ext cx="752123" cy="727466"/>
                  <a:chOff x="6506950" y="3371390"/>
                  <a:chExt cx="752123" cy="727466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71ACD53-6566-7C4A-B38D-56B73F14E77F}"/>
                      </a:ext>
                    </a:extLst>
                  </p:cNvPr>
                  <p:cNvGrpSpPr/>
                  <p:nvPr/>
                </p:nvGrpSpPr>
                <p:grpSpPr>
                  <a:xfrm>
                    <a:off x="6700403" y="3371390"/>
                    <a:ext cx="558670" cy="568048"/>
                    <a:chOff x="6666769" y="2775128"/>
                    <a:chExt cx="558670" cy="568048"/>
                  </a:xfrm>
                </p:grpSpPr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B47AE041-24FD-304A-AD38-0DE3FF0C4D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8719" y="2775128"/>
                      <a:ext cx="176720" cy="2486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1</a:t>
                      </a: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022D585F-AEBE-094F-9923-909670AD9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0223" y="2944891"/>
                      <a:ext cx="176720" cy="2486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2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1C96A9E7-0505-A14B-B1B2-76D6DF7337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6769" y="3094523"/>
                      <a:ext cx="176720" cy="2486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defTabSz="914126">
                        <a:lnSpc>
                          <a:spcPct val="90000"/>
                        </a:lnSpc>
                      </a:pPr>
                      <a:r>
                        <a:rPr lang="en-US" sz="1200">
                          <a:solidFill>
                            <a:prstClr val="black"/>
                          </a:solidFill>
                          <a:latin typeface="Century Gothic" panose="020F0302020204030204"/>
                        </a:rPr>
                        <a:t>3</a:t>
                      </a:r>
                    </a:p>
                  </p:txBody>
                </p:sp>
              </p:grp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E6B26C04-BA7C-954B-BE23-2F99F2BB32AE}"/>
                      </a:ext>
                    </a:extLst>
                  </p:cNvPr>
                  <p:cNvSpPr txBox="1"/>
                  <p:nvPr/>
                </p:nvSpPr>
                <p:spPr>
                  <a:xfrm>
                    <a:off x="6506950" y="3850203"/>
                    <a:ext cx="176720" cy="2486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defTabSz="914126">
                      <a:lnSpc>
                        <a:spcPct val="90000"/>
                      </a:lnSpc>
                    </a:pPr>
                    <a:r>
                      <a:rPr lang="en-US" sz="1200">
                        <a:solidFill>
                          <a:prstClr val="black"/>
                        </a:solidFill>
                        <a:latin typeface="Century Gothic" panose="020F0302020204030204"/>
                      </a:rPr>
                      <a:t>4</a:t>
                    </a:r>
                  </a:p>
                </p:txBody>
              </p: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B9B1E1-C6CF-6B49-82C0-C1A546299160}"/>
                    </a:ext>
                  </a:extLst>
                </p:cNvPr>
                <p:cNvSpPr txBox="1"/>
                <p:nvPr/>
              </p:nvSpPr>
              <p:spPr>
                <a:xfrm>
                  <a:off x="5806066" y="3755219"/>
                  <a:ext cx="176720" cy="248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914126">
                    <a:lnSpc>
                      <a:spcPct val="90000"/>
                    </a:lnSpc>
                  </a:pPr>
                  <a:r>
                    <a:rPr lang="en-US" sz="1200">
                      <a:solidFill>
                        <a:prstClr val="black"/>
                      </a:solidFill>
                      <a:latin typeface="Century Gothic" panose="020F0302020204030204"/>
                    </a:rPr>
                    <a:t>5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84E203D-774E-ED4B-90B8-161CCD672F35}"/>
                  </a:ext>
                </a:extLst>
              </p:cNvPr>
              <p:cNvGrpSpPr/>
              <p:nvPr/>
            </p:nvGrpSpPr>
            <p:grpSpPr>
              <a:xfrm>
                <a:off x="4562155" y="2077262"/>
                <a:ext cx="738729" cy="845906"/>
                <a:chOff x="7679643" y="1837829"/>
                <a:chExt cx="738729" cy="845906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2FF3727-9A5F-6744-8387-1486C681C9AA}"/>
                    </a:ext>
                  </a:extLst>
                </p:cNvPr>
                <p:cNvSpPr/>
                <p:nvPr/>
              </p:nvSpPr>
              <p:spPr>
                <a:xfrm>
                  <a:off x="7679643" y="1839265"/>
                  <a:ext cx="738729" cy="844470"/>
                </a:xfrm>
                <a:custGeom>
                  <a:avLst/>
                  <a:gdLst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895217 w 1259698"/>
                    <a:gd name="connsiteY2" fmla="*/ 722567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1182726 w 1259698"/>
                    <a:gd name="connsiteY2" fmla="*/ 969134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  <a:gd name="connsiteX0" fmla="*/ 262171 w 1381771"/>
                    <a:gd name="connsiteY0" fmla="*/ 204621 h 1136163"/>
                    <a:gd name="connsiteX1" fmla="*/ 1259698 w 1381771"/>
                    <a:gd name="connsiteY1" fmla="*/ 0 h 1136163"/>
                    <a:gd name="connsiteX2" fmla="*/ 1381771 w 1381771"/>
                    <a:gd name="connsiteY2" fmla="*/ 1136163 h 1136163"/>
                    <a:gd name="connsiteX3" fmla="*/ 0 w 1381771"/>
                    <a:gd name="connsiteY3" fmla="*/ 1010316 h 1136163"/>
                    <a:gd name="connsiteX4" fmla="*/ 262171 w 1381771"/>
                    <a:gd name="connsiteY4" fmla="*/ 204621 h 1136163"/>
                    <a:gd name="connsiteX0" fmla="*/ 262171 w 1536584"/>
                    <a:gd name="connsiteY0" fmla="*/ 204621 h 1263422"/>
                    <a:gd name="connsiteX1" fmla="*/ 1259698 w 1536584"/>
                    <a:gd name="connsiteY1" fmla="*/ 0 h 1263422"/>
                    <a:gd name="connsiteX2" fmla="*/ 1536584 w 1536584"/>
                    <a:gd name="connsiteY2" fmla="*/ 1263422 h 1263422"/>
                    <a:gd name="connsiteX3" fmla="*/ 0 w 1536584"/>
                    <a:gd name="connsiteY3" fmla="*/ 1010316 h 1263422"/>
                    <a:gd name="connsiteX4" fmla="*/ 262171 w 1536584"/>
                    <a:gd name="connsiteY4" fmla="*/ 204621 h 126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6584" h="1263422">
                      <a:moveTo>
                        <a:pt x="262171" y="204621"/>
                      </a:moveTo>
                      <a:lnTo>
                        <a:pt x="1259698" y="0"/>
                      </a:lnTo>
                      <a:lnTo>
                        <a:pt x="1536584" y="1263422"/>
                      </a:lnTo>
                      <a:lnTo>
                        <a:pt x="0" y="1010316"/>
                      </a:lnTo>
                      <a:lnTo>
                        <a:pt x="262171" y="20462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701FE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1B3C77E1-209F-B549-A6E5-E518AE4403F8}"/>
                    </a:ext>
                  </a:extLst>
                </p:cNvPr>
                <p:cNvSpPr/>
                <p:nvPr/>
              </p:nvSpPr>
              <p:spPr>
                <a:xfrm>
                  <a:off x="7679825" y="1843145"/>
                  <a:ext cx="605613" cy="675294"/>
                </a:xfrm>
                <a:custGeom>
                  <a:avLst/>
                  <a:gdLst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895217 w 1259698"/>
                    <a:gd name="connsiteY2" fmla="*/ 722567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1182726 w 1259698"/>
                    <a:gd name="connsiteY2" fmla="*/ 969134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9698" h="1010316">
                      <a:moveTo>
                        <a:pt x="262171" y="204621"/>
                      </a:moveTo>
                      <a:lnTo>
                        <a:pt x="1259698" y="0"/>
                      </a:lnTo>
                      <a:lnTo>
                        <a:pt x="1182726" y="969134"/>
                      </a:lnTo>
                      <a:lnTo>
                        <a:pt x="0" y="1010316"/>
                      </a:lnTo>
                      <a:lnTo>
                        <a:pt x="262171" y="20462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6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ADD451AC-F0E9-8A4D-8F05-C888E65FA8AD}"/>
                    </a:ext>
                  </a:extLst>
                </p:cNvPr>
                <p:cNvSpPr/>
                <p:nvPr/>
              </p:nvSpPr>
              <p:spPr>
                <a:xfrm>
                  <a:off x="7681431" y="1841186"/>
                  <a:ext cx="664301" cy="759410"/>
                </a:xfrm>
                <a:custGeom>
                  <a:avLst/>
                  <a:gdLst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895217 w 1259698"/>
                    <a:gd name="connsiteY2" fmla="*/ 722567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1182726 w 1259698"/>
                    <a:gd name="connsiteY2" fmla="*/ 969134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  <a:gd name="connsiteX0" fmla="*/ 262171 w 1381771"/>
                    <a:gd name="connsiteY0" fmla="*/ 204621 h 1136163"/>
                    <a:gd name="connsiteX1" fmla="*/ 1259698 w 1381771"/>
                    <a:gd name="connsiteY1" fmla="*/ 0 h 1136163"/>
                    <a:gd name="connsiteX2" fmla="*/ 1381771 w 1381771"/>
                    <a:gd name="connsiteY2" fmla="*/ 1136163 h 1136163"/>
                    <a:gd name="connsiteX3" fmla="*/ 0 w 1381771"/>
                    <a:gd name="connsiteY3" fmla="*/ 1010316 h 1136163"/>
                    <a:gd name="connsiteX4" fmla="*/ 262171 w 1381771"/>
                    <a:gd name="connsiteY4" fmla="*/ 204621 h 1136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1771" h="1136163">
                      <a:moveTo>
                        <a:pt x="262171" y="204621"/>
                      </a:moveTo>
                      <a:lnTo>
                        <a:pt x="1259698" y="0"/>
                      </a:lnTo>
                      <a:lnTo>
                        <a:pt x="1381771" y="1136163"/>
                      </a:lnTo>
                      <a:lnTo>
                        <a:pt x="0" y="1010316"/>
                      </a:lnTo>
                      <a:lnTo>
                        <a:pt x="262171" y="20462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7C95F0D5-1BD9-9E4C-A01B-0DC26E41BE70}"/>
                    </a:ext>
                  </a:extLst>
                </p:cNvPr>
                <p:cNvSpPr/>
                <p:nvPr/>
              </p:nvSpPr>
              <p:spPr>
                <a:xfrm>
                  <a:off x="7679791" y="1837829"/>
                  <a:ext cx="605613" cy="675294"/>
                </a:xfrm>
                <a:custGeom>
                  <a:avLst/>
                  <a:gdLst>
                    <a:gd name="connsiteX0" fmla="*/ 262171 w 1259698"/>
                    <a:gd name="connsiteY0" fmla="*/ 204621 h 1010316"/>
                    <a:gd name="connsiteX1" fmla="*/ 1259698 w 1259698"/>
                    <a:gd name="connsiteY1" fmla="*/ 0 h 1010316"/>
                    <a:gd name="connsiteX2" fmla="*/ 895217 w 1259698"/>
                    <a:gd name="connsiteY2" fmla="*/ 722567 h 1010316"/>
                    <a:gd name="connsiteX3" fmla="*/ 0 w 1259698"/>
                    <a:gd name="connsiteY3" fmla="*/ 1010316 h 1010316"/>
                    <a:gd name="connsiteX4" fmla="*/ 262171 w 1259698"/>
                    <a:gd name="connsiteY4" fmla="*/ 204621 h 1010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9698" h="1010316">
                      <a:moveTo>
                        <a:pt x="262171" y="204621"/>
                      </a:moveTo>
                      <a:lnTo>
                        <a:pt x="1259698" y="0"/>
                      </a:lnTo>
                      <a:lnTo>
                        <a:pt x="895217" y="722567"/>
                      </a:lnTo>
                      <a:lnTo>
                        <a:pt x="0" y="1010316"/>
                      </a:lnTo>
                      <a:lnTo>
                        <a:pt x="262171" y="20462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26">
                    <a:lnSpc>
                      <a:spcPct val="90000"/>
                    </a:lnSpc>
                  </a:pPr>
                  <a:endParaRPr lang="en-US" sz="1200">
                    <a:solidFill>
                      <a:prstClr val="black"/>
                    </a:solidFill>
                    <a:latin typeface="Century Gothic" panose="020F0302020204030204"/>
                  </a:endParaRP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3F4E9-D011-0148-B6E4-A489E8D99401}"/>
                  </a:ext>
                </a:extLst>
              </p:cNvPr>
              <p:cNvSpPr txBox="1"/>
              <p:nvPr/>
            </p:nvSpPr>
            <p:spPr>
              <a:xfrm>
                <a:off x="5381664" y="1389942"/>
                <a:ext cx="798552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# M-axis</a:t>
                </a:r>
              </a:p>
              <a:p>
                <a:pPr algn="ctr" defTabSz="914126">
                  <a:lnSpc>
                    <a:spcPct val="90000"/>
                  </a:lnSpc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1: 1</a:t>
                </a:r>
              </a:p>
              <a:p>
                <a:pPr algn="ctr" defTabSz="914126">
                  <a:lnSpc>
                    <a:spcPct val="90000"/>
                  </a:lnSpc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2: 2</a:t>
                </a:r>
              </a:p>
              <a:p>
                <a:pPr algn="ctr" defTabSz="914126">
                  <a:lnSpc>
                    <a:spcPct val="90000"/>
                  </a:lnSpc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3: 4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326A0A9-1B34-0B45-BD04-774249432822}"/>
                  </a:ext>
                </a:extLst>
              </p:cNvPr>
              <p:cNvSpPr txBox="1"/>
              <p:nvPr/>
            </p:nvSpPr>
            <p:spPr>
              <a:xfrm>
                <a:off x="5510345" y="2799353"/>
                <a:ext cx="985784" cy="1255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10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Fixed Point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Threshold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1: 100%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2: 90%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3: 80%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4: 70%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5B0C74-4C30-D54D-A21C-65E3E2BCD03B}"/>
                  </a:ext>
                </a:extLst>
              </p:cNvPr>
              <p:cNvSpPr txBox="1"/>
              <p:nvPr/>
            </p:nvSpPr>
            <p:spPr>
              <a:xfrm>
                <a:off x="3257666" y="1326382"/>
                <a:ext cx="1198790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10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Bitwise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Optimizations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1: Yes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2: No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72B7F51-D5B8-2C49-ABAB-CB1A35050AF9}"/>
                  </a:ext>
                </a:extLst>
              </p:cNvPr>
              <p:cNvSpPr txBox="1"/>
              <p:nvPr/>
            </p:nvSpPr>
            <p:spPr>
              <a:xfrm>
                <a:off x="3236643" y="2839240"/>
                <a:ext cx="1015022" cy="1255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10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Frequency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1:50MHz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 2: 100MHz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3: 200MHz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4: 300MHz</a:t>
                </a:r>
              </a:p>
              <a:p>
                <a:pPr defTabSz="914126"/>
                <a:r>
                  <a:rPr lang="en-US" sz="1400">
                    <a:solidFill>
                      <a:prstClr val="black"/>
                    </a:solidFill>
                  </a:rPr>
                  <a:t>5: 500MHz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AE6978-D949-A045-972B-AFFBB8976671}"/>
                </a:ext>
              </a:extLst>
            </p:cNvPr>
            <p:cNvSpPr txBox="1"/>
            <p:nvPr/>
          </p:nvSpPr>
          <p:spPr>
            <a:xfrm>
              <a:off x="7010038" y="6099899"/>
              <a:ext cx="1098379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lnSpc>
                  <a:spcPct val="90000"/>
                </a:lnSpc>
              </a:pPr>
              <a:r>
                <a:rPr lang="en-US" sz="1799" err="1">
                  <a:solidFill>
                    <a:prstClr val="black"/>
                  </a:solidFill>
                  <a:latin typeface="Century Gothic" panose="020F0302020204030204"/>
                </a:rPr>
                <a:t>Onedim</a:t>
              </a:r>
              <a:endParaRPr lang="en-US" sz="1799">
                <a:solidFill>
                  <a:prstClr val="black"/>
                </a:solidFill>
                <a:latin typeface="Century Gothic" panose="020F0302020204030204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4ACC207-2EA7-6949-A5B2-A980BCD07048}"/>
                </a:ext>
              </a:extLst>
            </p:cNvPr>
            <p:cNvGrpSpPr/>
            <p:nvPr/>
          </p:nvGrpSpPr>
          <p:grpSpPr>
            <a:xfrm>
              <a:off x="8901523" y="5001976"/>
              <a:ext cx="453970" cy="284090"/>
              <a:chOff x="7002379" y="6080532"/>
              <a:chExt cx="453970" cy="284090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9391ABB-2321-334B-A9C0-5151311A956E}"/>
                  </a:ext>
                </a:extLst>
              </p:cNvPr>
              <p:cNvSpPr/>
              <p:nvPr/>
            </p:nvSpPr>
            <p:spPr>
              <a:xfrm rot="3567648">
                <a:off x="7085903" y="6042835"/>
                <a:ext cx="284090" cy="359483"/>
              </a:xfrm>
              <a:custGeom>
                <a:avLst/>
                <a:gdLst>
                  <a:gd name="connsiteX0" fmla="*/ 262171 w 1259698"/>
                  <a:gd name="connsiteY0" fmla="*/ 204621 h 1010316"/>
                  <a:gd name="connsiteX1" fmla="*/ 1259698 w 1259698"/>
                  <a:gd name="connsiteY1" fmla="*/ 0 h 1010316"/>
                  <a:gd name="connsiteX2" fmla="*/ 895217 w 1259698"/>
                  <a:gd name="connsiteY2" fmla="*/ 722567 h 1010316"/>
                  <a:gd name="connsiteX3" fmla="*/ 0 w 1259698"/>
                  <a:gd name="connsiteY3" fmla="*/ 1010316 h 1010316"/>
                  <a:gd name="connsiteX4" fmla="*/ 262171 w 1259698"/>
                  <a:gd name="connsiteY4" fmla="*/ 204621 h 1010316"/>
                  <a:gd name="connsiteX0" fmla="*/ 262171 w 1259698"/>
                  <a:gd name="connsiteY0" fmla="*/ 204621 h 1010316"/>
                  <a:gd name="connsiteX1" fmla="*/ 1259698 w 1259698"/>
                  <a:gd name="connsiteY1" fmla="*/ 0 h 1010316"/>
                  <a:gd name="connsiteX2" fmla="*/ 1182726 w 1259698"/>
                  <a:gd name="connsiteY2" fmla="*/ 969134 h 1010316"/>
                  <a:gd name="connsiteX3" fmla="*/ 0 w 1259698"/>
                  <a:gd name="connsiteY3" fmla="*/ 1010316 h 1010316"/>
                  <a:gd name="connsiteX4" fmla="*/ 262171 w 1259698"/>
                  <a:gd name="connsiteY4" fmla="*/ 204621 h 1010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698" h="1010316">
                    <a:moveTo>
                      <a:pt x="262171" y="204621"/>
                    </a:moveTo>
                    <a:lnTo>
                      <a:pt x="1259698" y="0"/>
                    </a:lnTo>
                    <a:lnTo>
                      <a:pt x="1182726" y="969134"/>
                    </a:lnTo>
                    <a:lnTo>
                      <a:pt x="0" y="1010316"/>
                    </a:lnTo>
                    <a:lnTo>
                      <a:pt x="262171" y="204621"/>
                    </a:lnTo>
                    <a:close/>
                  </a:path>
                </a:pathLst>
              </a:custGeom>
              <a:noFill/>
              <a:ln w="19050">
                <a:solidFill>
                  <a:srgbClr val="00B050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26">
                  <a:lnSpc>
                    <a:spcPct val="90000"/>
                  </a:lnSpc>
                </a:pPr>
                <a:endParaRPr lang="en-US" sz="1200" dirty="0">
                  <a:solidFill>
                    <a:prstClr val="black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56F5C0B-E03B-DD4E-A770-841359610F07}"/>
                  </a:ext>
                </a:extLst>
              </p:cNvPr>
              <p:cNvSpPr txBox="1"/>
              <p:nvPr/>
            </p:nvSpPr>
            <p:spPr>
              <a:xfrm>
                <a:off x="7002379" y="6116277"/>
                <a:ext cx="453970" cy="244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126">
                  <a:lnSpc>
                    <a:spcPct val="90000"/>
                  </a:lnSpc>
                </a:pPr>
                <a:r>
                  <a:rPr lang="en-US" sz="105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Base</a:t>
                </a:r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77724702-BD63-EF4A-850B-172374E76BF5}"/>
              </a:ext>
            </a:extLst>
          </p:cNvPr>
          <p:cNvSpPr txBox="1"/>
          <p:nvPr/>
        </p:nvSpPr>
        <p:spPr>
          <a:xfrm>
            <a:off x="8736005" y="3929552"/>
            <a:ext cx="519559" cy="23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lnSpc>
                <a:spcPct val="90000"/>
              </a:lnSpc>
            </a:pPr>
            <a:r>
              <a:rPr lang="en-US" sz="10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Knobs</a:t>
            </a:r>
          </a:p>
        </p:txBody>
      </p:sp>
    </p:spTree>
    <p:extLst>
      <p:ext uri="{BB962C8B-B14F-4D97-AF65-F5344CB8AC3E}">
        <p14:creationId xmlns:p14="http://schemas.microsoft.com/office/powerpoint/2010/main" val="2062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55"/>
    </mc:Choice>
    <mc:Fallback xmlns="">
      <p:transition spd="slow" advTm="5155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3C14-3823-4800-B194-5F336B39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6" y="275143"/>
            <a:ext cx="11422261" cy="501545"/>
          </a:xfrm>
        </p:spPr>
        <p:txBody>
          <a:bodyPr/>
          <a:lstStyle/>
          <a:p>
            <a:r>
              <a:rPr lang="en-US"/>
              <a:t>Single Run Script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3171A3-D054-4E00-A6BD-6BFD69806F94}"/>
              </a:ext>
            </a:extLst>
          </p:cNvPr>
          <p:cNvGrpSpPr/>
          <p:nvPr/>
        </p:nvGrpSpPr>
        <p:grpSpPr>
          <a:xfrm>
            <a:off x="446824" y="1287489"/>
            <a:ext cx="9759438" cy="5003683"/>
            <a:chOff x="429770" y="1080739"/>
            <a:chExt cx="9761980" cy="500498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9A38E84-86FB-4A59-980C-2AA8B2CC2038}"/>
                </a:ext>
              </a:extLst>
            </p:cNvPr>
            <p:cNvSpPr/>
            <p:nvPr/>
          </p:nvSpPr>
          <p:spPr>
            <a:xfrm>
              <a:off x="3951886" y="1080739"/>
              <a:ext cx="2258710" cy="1683060"/>
            </a:xfrm>
            <a:prstGeom prst="roundRect">
              <a:avLst>
                <a:gd name="adj" fmla="val 6048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FD8D6EB-B7BF-4F84-AFB7-0FB62209D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790" y="1834601"/>
              <a:ext cx="3729858" cy="12082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351D39-5C68-4C75-AC7D-E5B292D5D6AE}"/>
                </a:ext>
              </a:extLst>
            </p:cNvPr>
            <p:cNvCxnSpPr>
              <a:cxnSpLocks/>
            </p:cNvCxnSpPr>
            <p:nvPr/>
          </p:nvCxnSpPr>
          <p:spPr>
            <a:xfrm>
              <a:off x="5575300" y="1826050"/>
              <a:ext cx="4521200" cy="121938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4EDD264-3368-4DA1-8834-F145675A72F0}"/>
                </a:ext>
              </a:extLst>
            </p:cNvPr>
            <p:cNvSpPr/>
            <p:nvPr/>
          </p:nvSpPr>
          <p:spPr>
            <a:xfrm>
              <a:off x="429770" y="2992650"/>
              <a:ext cx="9761980" cy="3093075"/>
            </a:xfrm>
            <a:prstGeom prst="roundRect">
              <a:avLst>
                <a:gd name="adj" fmla="val 6048"/>
              </a:avLst>
            </a:prstGeom>
            <a:solidFill>
              <a:srgbClr val="DAEAE0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C6945B6-9097-4315-892B-AD84699248E3}"/>
                </a:ext>
              </a:extLst>
            </p:cNvPr>
            <p:cNvSpPr/>
            <p:nvPr/>
          </p:nvSpPr>
          <p:spPr>
            <a:xfrm>
              <a:off x="3120252" y="3071872"/>
              <a:ext cx="3261550" cy="2890247"/>
            </a:xfrm>
            <a:prstGeom prst="roundRect">
              <a:avLst>
                <a:gd name="adj" fmla="val 644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8C03BF4-FB73-4BC5-A51C-0DA8CF36EC6E}"/>
                </a:ext>
              </a:extLst>
            </p:cNvPr>
            <p:cNvSpPr/>
            <p:nvPr/>
          </p:nvSpPr>
          <p:spPr>
            <a:xfrm>
              <a:off x="6525540" y="3071872"/>
              <a:ext cx="1846985" cy="2890247"/>
            </a:xfrm>
            <a:prstGeom prst="roundRect">
              <a:avLst>
                <a:gd name="adj" fmla="val 6442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endParaRPr lang="en-US" sz="1799">
                <a:solidFill>
                  <a:prstClr val="black"/>
                </a:solidFill>
                <a:latin typeface="Century Gothic"/>
              </a:endParaRPr>
            </a:p>
          </p:txBody>
        </p:sp>
        <p:sp>
          <p:nvSpPr>
            <p:cNvPr id="45" name="Flowchart: Magnetic Disk 44">
              <a:extLst>
                <a:ext uri="{FF2B5EF4-FFF2-40B4-BE49-F238E27FC236}">
                  <a16:creationId xmlns:a16="http://schemas.microsoft.com/office/drawing/2014/main" id="{771A8F60-7617-457A-A78E-94BE650712A2}"/>
                </a:ext>
              </a:extLst>
            </p:cNvPr>
            <p:cNvSpPr/>
            <p:nvPr/>
          </p:nvSpPr>
          <p:spPr>
            <a:xfrm>
              <a:off x="686793" y="3913031"/>
              <a:ext cx="791070" cy="763577"/>
            </a:xfrm>
            <a:prstGeom prst="flowChartMagneticDisk">
              <a:avLst/>
            </a:prstGeom>
            <a:solidFill>
              <a:srgbClr val="FFFFFF"/>
            </a:solidFill>
            <a:ln w="19050" cap="flat" cmpd="sng" algn="ctr">
              <a:solidFill>
                <a:srgbClr val="23595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91416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Test Dataset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D3423D-F08B-40C1-9B05-E93530D59E70}"/>
                </a:ext>
              </a:extLst>
            </p:cNvPr>
            <p:cNvSpPr txBox="1"/>
            <p:nvPr/>
          </p:nvSpPr>
          <p:spPr>
            <a:xfrm>
              <a:off x="1266654" y="3115764"/>
              <a:ext cx="7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9" b="1" ker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sz="1799" b="1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4BD149-4539-4958-ABB6-B73635641CAB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10" y="3614522"/>
              <a:ext cx="0" cy="232151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dash"/>
              <a:miter lim="800000"/>
            </a:ln>
            <a:effectLst/>
          </p:spPr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DBDECF3-6A56-4AE4-A01A-702CDEEACF5E}"/>
                </a:ext>
              </a:extLst>
            </p:cNvPr>
            <p:cNvSpPr/>
            <p:nvPr/>
          </p:nvSpPr>
          <p:spPr>
            <a:xfrm>
              <a:off x="3277331" y="3913030"/>
              <a:ext cx="1302703" cy="847067"/>
            </a:xfrm>
            <a:prstGeom prst="roundRect">
              <a:avLst/>
            </a:prstGeom>
            <a:solidFill>
              <a:srgbClr val="5785B7">
                <a:lumMod val="40000"/>
                <a:lumOff val="60000"/>
              </a:srgb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Generator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9499ABF-29A7-492C-B707-933484E3EA10}"/>
                </a:ext>
              </a:extLst>
            </p:cNvPr>
            <p:cNvCxnSpPr>
              <a:cxnSpLocks/>
              <a:stCxn id="50" idx="2"/>
              <a:endCxn id="53" idx="0"/>
            </p:cNvCxnSpPr>
            <p:nvPr/>
          </p:nvCxnSpPr>
          <p:spPr>
            <a:xfrm flipH="1">
              <a:off x="3926790" y="4760097"/>
              <a:ext cx="1893" cy="32335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57A48C4-1376-4C83-9372-00732ACD2A83}"/>
                </a:ext>
              </a:extLst>
            </p:cNvPr>
            <p:cNvSpPr/>
            <p:nvPr/>
          </p:nvSpPr>
          <p:spPr>
            <a:xfrm>
              <a:off x="4790292" y="3913031"/>
              <a:ext cx="1420304" cy="847066"/>
            </a:xfrm>
            <a:prstGeom prst="roundRect">
              <a:avLst/>
            </a:prstGeom>
            <a:solidFill>
              <a:srgbClr val="CB4D3D">
                <a:lumMod val="40000"/>
                <a:lumOff val="60000"/>
              </a:srgb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Automated</a:t>
              </a:r>
            </a:p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FPGA Build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2D058A-6FE6-438D-9268-79E531B2776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732" y="3601489"/>
              <a:ext cx="0" cy="2321510"/>
            </a:xfrm>
            <a:prstGeom prst="line">
              <a:avLst/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dash"/>
              <a:miter lim="800000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6F735D-2107-4BA7-AE50-287F49E11A52}"/>
                </a:ext>
              </a:extLst>
            </p:cNvPr>
            <p:cNvCxnSpPr>
              <a:cxnSpLocks/>
              <a:stCxn id="55" idx="2"/>
              <a:endCxn id="57" idx="0"/>
            </p:cNvCxnSpPr>
            <p:nvPr/>
          </p:nvCxnSpPr>
          <p:spPr>
            <a:xfrm>
              <a:off x="5500444" y="4760097"/>
              <a:ext cx="0" cy="32335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2509A3F-3635-463E-A0BC-315C06DA5F32}"/>
                </a:ext>
              </a:extLst>
            </p:cNvPr>
            <p:cNvSpPr txBox="1"/>
            <p:nvPr/>
          </p:nvSpPr>
          <p:spPr>
            <a:xfrm>
              <a:off x="8902374" y="3111126"/>
              <a:ext cx="947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9" b="1" kern="0">
                  <a:solidFill>
                    <a:prstClr val="black"/>
                  </a:solidFill>
                  <a:latin typeface="Calibri" panose="020F0502020204030204"/>
                </a:rPr>
                <a:t>Output</a:t>
              </a:r>
              <a:endParaRPr lang="en-US" sz="1799" b="1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EDBDB7A-FB27-4B45-AA96-B8CDE32AE50B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V="1">
              <a:off x="4303696" y="4711230"/>
              <a:ext cx="571304" cy="4716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Flowchart: Multidocument 83">
              <a:extLst>
                <a:ext uri="{FF2B5EF4-FFF2-40B4-BE49-F238E27FC236}">
                  <a16:creationId xmlns:a16="http://schemas.microsoft.com/office/drawing/2014/main" id="{A89FF460-7323-43DB-8FC1-6950B00C3A55}"/>
                </a:ext>
              </a:extLst>
            </p:cNvPr>
            <p:cNvSpPr/>
            <p:nvPr/>
          </p:nvSpPr>
          <p:spPr>
            <a:xfrm>
              <a:off x="937092" y="4927047"/>
              <a:ext cx="1534552" cy="1035072"/>
            </a:xfrm>
            <a:prstGeom prst="flowChartMultidocumen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6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Space Parameters</a:t>
              </a:r>
            </a:p>
            <a:p>
              <a:pPr defTabSz="914126">
                <a:lnSpc>
                  <a:spcPct val="90000"/>
                </a:lnSpc>
                <a:defRPr/>
              </a:pPr>
              <a:endParaRPr lang="en-US" sz="6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6FAEB8C-6691-49F0-9FEC-36BF2DB8C90F}"/>
                </a:ext>
              </a:extLst>
            </p:cNvPr>
            <p:cNvSpPr/>
            <p:nvPr/>
          </p:nvSpPr>
          <p:spPr>
            <a:xfrm>
              <a:off x="6668589" y="3913030"/>
              <a:ext cx="1560887" cy="1048119"/>
            </a:xfrm>
            <a:prstGeom prst="roundRect">
              <a:avLst/>
            </a:prstGeom>
            <a:solidFill>
              <a:srgbClr val="99BCE3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Automated Run and Collect Cost Metrics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2142F54-A62F-4361-ABC0-0156C057E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5988" y="4857751"/>
              <a:ext cx="695569" cy="4429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1" name="Flowchart: Internal Storage 120">
              <a:extLst>
                <a:ext uri="{FF2B5EF4-FFF2-40B4-BE49-F238E27FC236}">
                  <a16:creationId xmlns:a16="http://schemas.microsoft.com/office/drawing/2014/main" id="{446AD83B-B4E4-46BD-9E21-99290DA18E2B}"/>
                </a:ext>
              </a:extLst>
            </p:cNvPr>
            <p:cNvSpPr/>
            <p:nvPr/>
          </p:nvSpPr>
          <p:spPr>
            <a:xfrm>
              <a:off x="8743957" y="3786766"/>
              <a:ext cx="1264531" cy="889842"/>
            </a:xfrm>
            <a:prstGeom prst="flowChartInternalStorag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26">
                <a:lnSpc>
                  <a:spcPct val="90000"/>
                </a:lnSpc>
                <a:defRPr/>
              </a:pPr>
              <a:r>
                <a:rPr lang="en-US" sz="16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 Metrics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8EF12A-2632-48F8-8C83-3DCBEF8A98B1}"/>
                </a:ext>
              </a:extLst>
            </p:cNvPr>
            <p:cNvGrpSpPr/>
            <p:nvPr/>
          </p:nvGrpSpPr>
          <p:grpSpPr>
            <a:xfrm>
              <a:off x="1734886" y="3595913"/>
              <a:ext cx="1104790" cy="1126751"/>
              <a:chOff x="1460736" y="1098418"/>
              <a:chExt cx="1104790" cy="1126751"/>
            </a:xfrm>
          </p:grpSpPr>
          <p:pic>
            <p:nvPicPr>
              <p:cNvPr id="6" name="Graphic 5" descr="Forest scene outline">
                <a:extLst>
                  <a:ext uri="{FF2B5EF4-FFF2-40B4-BE49-F238E27FC236}">
                    <a16:creationId xmlns:a16="http://schemas.microsoft.com/office/drawing/2014/main" id="{46020EC0-9FE8-44FF-B196-CC58DABC7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5932" y="109841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3C81D4-F218-4A1C-8264-B7C7C4C550BC}"/>
                  </a:ext>
                </a:extLst>
              </p:cNvPr>
              <p:cNvSpPr txBox="1"/>
              <p:nvPr/>
            </p:nvSpPr>
            <p:spPr>
              <a:xfrm>
                <a:off x="1460736" y="1911237"/>
                <a:ext cx="1104790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:r>
                  <a:rPr lang="en-US" sz="1600">
                    <a:solidFill>
                      <a:prstClr val="black"/>
                    </a:solidFill>
                    <a:latin typeface="Century Gothic"/>
                  </a:rPr>
                  <a:t>RF Model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B2FED1-602A-48F0-8806-7D2063C39FCB}"/>
                </a:ext>
              </a:extLst>
            </p:cNvPr>
            <p:cNvSpPr txBox="1"/>
            <p:nvPr/>
          </p:nvSpPr>
          <p:spPr>
            <a:xfrm>
              <a:off x="4386183" y="3144599"/>
              <a:ext cx="729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9" b="1" kern="0">
                  <a:solidFill>
                    <a:prstClr val="black"/>
                  </a:solidFill>
                  <a:latin typeface="Calibri" panose="020F0502020204030204"/>
                </a:rPr>
                <a:t>Build</a:t>
              </a:r>
              <a:endParaRPr lang="en-US" sz="1799" b="1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E20DCB-5A03-42AF-859F-7521D0D01AD4}"/>
                </a:ext>
              </a:extLst>
            </p:cNvPr>
            <p:cNvSpPr txBox="1"/>
            <p:nvPr/>
          </p:nvSpPr>
          <p:spPr>
            <a:xfrm>
              <a:off x="6916675" y="3143093"/>
              <a:ext cx="1064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9" b="1" kern="0">
                  <a:solidFill>
                    <a:prstClr val="black"/>
                  </a:solidFill>
                  <a:latin typeface="Calibri" panose="020F0502020204030204"/>
                </a:rPr>
                <a:t>Run and</a:t>
              </a:r>
            </a:p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9" b="1" kern="0">
                  <a:solidFill>
                    <a:prstClr val="black"/>
                  </a:solidFill>
                  <a:latin typeface="Calibri" panose="020F0502020204030204"/>
                </a:rPr>
                <a:t>Extract</a:t>
              </a:r>
              <a:endParaRPr lang="en-US" sz="1799" b="1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9DA075-C6C1-49DC-899D-D312D524B7EA}"/>
                </a:ext>
              </a:extLst>
            </p:cNvPr>
            <p:cNvSpPr/>
            <p:nvPr/>
          </p:nvSpPr>
          <p:spPr>
            <a:xfrm>
              <a:off x="4967419" y="5083453"/>
              <a:ext cx="1066050" cy="678916"/>
            </a:xfrm>
            <a:prstGeom prst="ellipse">
              <a:avLst/>
            </a:prstGeom>
            <a:solidFill>
              <a:srgbClr val="88CAA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FPGA Design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E1E43DE-A2E9-4A19-8A7A-9860A2BDE0FE}"/>
                </a:ext>
              </a:extLst>
            </p:cNvPr>
            <p:cNvSpPr/>
            <p:nvPr/>
          </p:nvSpPr>
          <p:spPr>
            <a:xfrm>
              <a:off x="3393765" y="5083453"/>
              <a:ext cx="1066050" cy="678916"/>
            </a:xfrm>
            <a:prstGeom prst="ellipse">
              <a:avLst/>
            </a:prstGeom>
            <a:solidFill>
              <a:srgbClr val="447E59">
                <a:lumMod val="40000"/>
                <a:lumOff val="60000"/>
              </a:srgb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HLS</a:t>
              </a:r>
              <a:b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00" kern="0">
                  <a:solidFill>
                    <a:prstClr val="black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C6C78F-1891-481B-8DCF-7C34E341D789}"/>
                </a:ext>
              </a:extLst>
            </p:cNvPr>
            <p:cNvSpPr/>
            <p:nvPr/>
          </p:nvSpPr>
          <p:spPr>
            <a:xfrm>
              <a:off x="4188803" y="1208582"/>
              <a:ext cx="1435100" cy="678916"/>
            </a:xfrm>
            <a:prstGeom prst="roundRect">
              <a:avLst/>
            </a:prstGeom>
            <a:solidFill>
              <a:srgbClr val="DAEAE0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lnSpc>
                  <a:spcPct val="90000"/>
                </a:lnSpc>
                <a:defRPr/>
              </a:pPr>
              <a:r>
                <a:rPr lang="en-US" sz="1799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Single.py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73E22C3-8F7D-433C-B370-C12AA8AB219A}"/>
                </a:ext>
              </a:extLst>
            </p:cNvPr>
            <p:cNvSpPr/>
            <p:nvPr/>
          </p:nvSpPr>
          <p:spPr>
            <a:xfrm>
              <a:off x="7076818" y="1212352"/>
              <a:ext cx="1788070" cy="6789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lnSpc>
                  <a:spcPct val="90000"/>
                </a:lnSpc>
                <a:defRPr/>
              </a:pPr>
              <a:r>
                <a:rPr lang="en-US" sz="1799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Analyze.ipynb</a:t>
              </a:r>
              <a:endParaRPr lang="en-US" sz="1799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DAAF99-28FE-4457-BC6A-825FEC24696F}"/>
                </a:ext>
              </a:extLst>
            </p:cNvPr>
            <p:cNvSpPr txBox="1"/>
            <p:nvPr/>
          </p:nvSpPr>
          <p:spPr>
            <a:xfrm>
              <a:off x="5328624" y="2350383"/>
              <a:ext cx="88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lnSpc>
                  <a:spcPct val="90000"/>
                </a:lnSpc>
                <a:defRPr/>
              </a:pPr>
              <a:r>
                <a:rPr lang="en-US" sz="1999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DEFFE</a:t>
              </a:r>
              <a:r>
                <a:rPr lang="en-US" sz="1799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706540C-5FC8-4032-A88B-6F84864F6099}"/>
                </a:ext>
              </a:extLst>
            </p:cNvPr>
            <p:cNvCxnSpPr>
              <a:cxnSpLocks/>
              <a:stCxn id="19" idx="3"/>
              <a:endCxn id="60" idx="1"/>
            </p:cNvCxnSpPr>
            <p:nvPr/>
          </p:nvCxnSpPr>
          <p:spPr>
            <a:xfrm>
              <a:off x="5623903" y="1548040"/>
              <a:ext cx="1452915" cy="37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613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07"/>
    </mc:Choice>
    <mc:Fallback xmlns="">
      <p:transition spd="slow" advTm="5620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6127-E74E-144C-8D66-E3D4A4FD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</a:t>
            </a:r>
            <a:r>
              <a:rPr lang="en-US" err="1"/>
              <a:t>Jupyter</a:t>
            </a:r>
            <a:r>
              <a:rPr lang="en-US"/>
              <a:t> Notebook</a:t>
            </a:r>
          </a:p>
        </p:txBody>
      </p:sp>
      <p:pic>
        <p:nvPicPr>
          <p:cNvPr id="1026" name="Picture 2" descr="Project Jupyter - Wikipedia">
            <a:extLst>
              <a:ext uri="{FF2B5EF4-FFF2-40B4-BE49-F238E27FC236}">
                <a16:creationId xmlns:a16="http://schemas.microsoft.com/office/drawing/2014/main" id="{8A37DF71-D0A9-4286-9FD1-733D7CBB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44" y="1057993"/>
            <a:ext cx="754501" cy="87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DC54B-D7B8-4737-B6A6-8C96CD7F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64" y="1002178"/>
            <a:ext cx="1753784" cy="420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9C0AF5-1D6E-4E4F-A734-05BDC0618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264" y="1575159"/>
            <a:ext cx="1748809" cy="50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F0E898-7832-44C0-AD0C-5D1D90E8B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549" y="1205852"/>
            <a:ext cx="1644856" cy="664796"/>
          </a:xfrm>
          <a:prstGeom prst="rect">
            <a:avLst/>
          </a:prstGeom>
        </p:spPr>
      </p:pic>
      <p:pic>
        <p:nvPicPr>
          <p:cNvPr id="1038" name="Picture 14" descr="CSV File Icon Outline - Icon Shop - Download free icons for commercial use">
            <a:extLst>
              <a:ext uri="{FF2B5EF4-FFF2-40B4-BE49-F238E27FC236}">
                <a16:creationId xmlns:a16="http://schemas.microsoft.com/office/drawing/2014/main" id="{90A9C19C-B82A-4106-9C7C-D5D9AB93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35" y="1015926"/>
            <a:ext cx="912411" cy="91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E5050-F1D2-4220-B06B-93DDCE99D839}"/>
                  </a:ext>
                </a:extLst>
              </p:cNvPr>
              <p:cNvSpPr txBox="1"/>
              <p:nvPr/>
            </p:nvSpPr>
            <p:spPr>
              <a:xfrm>
                <a:off x="1790095" y="1204391"/>
                <a:ext cx="617060" cy="553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4799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E5050-F1D2-4220-B06B-93DDCE99D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095" y="1204391"/>
                <a:ext cx="617060" cy="553854"/>
              </a:xfrm>
              <a:prstGeom prst="rect">
                <a:avLst/>
              </a:prstGeom>
              <a:blipFill>
                <a:blip r:embed="rId9"/>
                <a:stretch>
                  <a:fillRect l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84BBE2-DC86-4D7F-B798-8A727A6E20B0}"/>
                  </a:ext>
                </a:extLst>
              </p:cNvPr>
              <p:cNvSpPr txBox="1"/>
              <p:nvPr/>
            </p:nvSpPr>
            <p:spPr>
              <a:xfrm>
                <a:off x="3459901" y="1195204"/>
                <a:ext cx="617060" cy="553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799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84BBE2-DC86-4D7F-B798-8A727A6E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901" y="1195204"/>
                <a:ext cx="617060" cy="553854"/>
              </a:xfrm>
              <a:prstGeom prst="rect">
                <a:avLst/>
              </a:prstGeom>
              <a:blipFill>
                <a:blip r:embed="rId10"/>
                <a:stretch>
                  <a:fillRect l="-18000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F1346-7BEB-40EE-80AA-9934C78137F1}"/>
                  </a:ext>
                </a:extLst>
              </p:cNvPr>
              <p:cNvSpPr txBox="1"/>
              <p:nvPr/>
            </p:nvSpPr>
            <p:spPr>
              <a:xfrm>
                <a:off x="5871116" y="1196470"/>
                <a:ext cx="617060" cy="553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126">
                  <a:lnSpc>
                    <a:spcPct val="9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799">
                  <a:solidFill>
                    <a:prstClr val="black"/>
                  </a:solidFill>
                  <a:latin typeface="Century Gothic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F1346-7BEB-40EE-80AA-9934C781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16" y="1196470"/>
                <a:ext cx="617060" cy="553854"/>
              </a:xfrm>
              <a:prstGeom prst="rect">
                <a:avLst/>
              </a:prstGeom>
              <a:blipFill>
                <a:blip r:embed="rId11"/>
                <a:stretch>
                  <a:fillRect l="-18367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E5CDD86-DE2F-4F60-B39C-35D30FED2E9A}"/>
              </a:ext>
            </a:extLst>
          </p:cNvPr>
          <p:cNvSpPr txBox="1"/>
          <p:nvPr/>
        </p:nvSpPr>
        <p:spPr>
          <a:xfrm>
            <a:off x="457299" y="1951004"/>
            <a:ext cx="1504480" cy="34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26">
              <a:lnSpc>
                <a:spcPct val="90000"/>
              </a:lnSpc>
              <a:defRPr/>
            </a:pPr>
            <a:r>
              <a:rPr lang="en-US" sz="1799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Metrics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AD073A2-D195-4C18-BD5F-BCBF901FEA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4289" y="4695838"/>
            <a:ext cx="3284000" cy="203144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62034CE-412C-4D61-B670-7A303FF385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30099" y="832526"/>
            <a:ext cx="3171055" cy="6024581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8B39A7D9-74B7-4B89-9FC2-ED566F318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00550" y="2578321"/>
            <a:ext cx="3015128" cy="4182534"/>
          </a:xfrm>
          <a:prstGeom prst="rect">
            <a:avLst/>
          </a:prstGeom>
        </p:spPr>
      </p:pic>
      <p:pic>
        <p:nvPicPr>
          <p:cNvPr id="1030" name="Graphic 1029">
            <a:extLst>
              <a:ext uri="{FF2B5EF4-FFF2-40B4-BE49-F238E27FC236}">
                <a16:creationId xmlns:a16="http://schemas.microsoft.com/office/drawing/2014/main" id="{D650F548-0B02-4C9A-8542-2676A41BB6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31780" y="2394851"/>
            <a:ext cx="3511406" cy="217060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413432B-46A6-4491-A39E-6570B172CEB3}"/>
              </a:ext>
            </a:extLst>
          </p:cNvPr>
          <p:cNvSpPr/>
          <p:nvPr/>
        </p:nvSpPr>
        <p:spPr>
          <a:xfrm>
            <a:off x="-1" y="320850"/>
            <a:ext cx="274249" cy="653625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0000"/>
              </a:lnSpc>
              <a:defRPr/>
            </a:pPr>
            <a:endParaRPr lang="en-US" sz="1799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58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6"/>
    </mc:Choice>
    <mc:Fallback xmlns="">
      <p:transition spd="slow" advTm="4310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FDE55-397D-524D-BAD9-BF0C7AB8713A}"/>
              </a:ext>
            </a:extLst>
          </p:cNvPr>
          <p:cNvSpPr txBox="1"/>
          <p:nvPr/>
        </p:nvSpPr>
        <p:spPr>
          <a:xfrm>
            <a:off x="4510997" y="2791855"/>
            <a:ext cx="3166829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1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374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373D-5BA1-D94B-A7D6-C0853E81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46002-FE4F-9F4E-82E5-ADF82217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" y="4448013"/>
            <a:ext cx="11427023" cy="1758053"/>
          </a:xfrm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B6537-CFAF-1344-8F7C-71D3A08D693F}"/>
              </a:ext>
            </a:extLst>
          </p:cNvPr>
          <p:cNvGrpSpPr/>
          <p:nvPr/>
        </p:nvGrpSpPr>
        <p:grpSpPr>
          <a:xfrm>
            <a:off x="666900" y="1201203"/>
            <a:ext cx="9252016" cy="1338828"/>
            <a:chOff x="659472" y="1201203"/>
            <a:chExt cx="10708756" cy="13388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437E30-23F1-B145-955E-0C96A5B9F0C8}"/>
                </a:ext>
              </a:extLst>
            </p:cNvPr>
            <p:cNvGrpSpPr/>
            <p:nvPr/>
          </p:nvGrpSpPr>
          <p:grpSpPr>
            <a:xfrm>
              <a:off x="1584200" y="1201203"/>
              <a:ext cx="9784028" cy="1338828"/>
              <a:chOff x="1584200" y="1204938"/>
              <a:chExt cx="9784028" cy="1977433"/>
            </a:xfrm>
          </p:grpSpPr>
          <p:pic>
            <p:nvPicPr>
              <p:cNvPr id="1026" name="Picture 2" descr="TensorFlow - Wikipedia">
                <a:extLst>
                  <a:ext uri="{FF2B5EF4-FFF2-40B4-BE49-F238E27FC236}">
                    <a16:creationId xmlns:a16="http://schemas.microsoft.com/office/drawing/2014/main" id="{BF2846F2-CE71-EC40-9253-AA44E5480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200" y="1204938"/>
                <a:ext cx="2243211" cy="1977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4B8652F-2FAD-0140-8E1D-1AE4037079BC}"/>
                  </a:ext>
                </a:extLst>
              </p:cNvPr>
              <p:cNvSpPr/>
              <p:nvPr/>
            </p:nvSpPr>
            <p:spPr>
              <a:xfrm>
                <a:off x="4022665" y="1271608"/>
                <a:ext cx="2243211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IRIS-NN Task Graph + Host Code Generator (Python)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162BCCD-57BB-534F-8377-E7ED571EAE1E}"/>
                  </a:ext>
                </a:extLst>
              </p:cNvPr>
              <p:cNvSpPr/>
              <p:nvPr/>
            </p:nvSpPr>
            <p:spPr>
              <a:xfrm>
                <a:off x="9125017" y="1271608"/>
                <a:ext cx="2243211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Run on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RANGER Platform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(GEM5 Simulator)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1AD48326-5503-134F-AF21-CC62824601CD}"/>
                  </a:ext>
                </a:extLst>
              </p:cNvPr>
              <p:cNvSpPr/>
              <p:nvPr/>
            </p:nvSpPr>
            <p:spPr>
              <a:xfrm>
                <a:off x="6925408" y="1264013"/>
                <a:ext cx="1564178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RISC-V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Build</a:t>
                </a:r>
              </a:p>
            </p:txBody>
          </p:sp>
          <p:sp>
            <p:nvSpPr>
              <p:cNvPr id="8" name="Pentagon 7">
                <a:extLst>
                  <a:ext uri="{FF2B5EF4-FFF2-40B4-BE49-F238E27FC236}">
                    <a16:creationId xmlns:a16="http://schemas.microsoft.com/office/drawing/2014/main" id="{8BA08938-82BF-8F4F-AB4A-45EB1D3C6E4F}"/>
                  </a:ext>
                </a:extLst>
              </p:cNvPr>
              <p:cNvSpPr/>
              <p:nvPr/>
            </p:nvSpPr>
            <p:spPr>
              <a:xfrm>
                <a:off x="3387234" y="1672323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C8BB48AF-7970-1542-8E67-B30428DE9419}"/>
                  </a:ext>
                </a:extLst>
              </p:cNvPr>
              <p:cNvSpPr/>
              <p:nvPr/>
            </p:nvSpPr>
            <p:spPr>
              <a:xfrm>
                <a:off x="6289977" y="1695571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041FA4C2-DA59-084F-871B-B84D7C80AE68}"/>
                  </a:ext>
                </a:extLst>
              </p:cNvPr>
              <p:cNvSpPr/>
              <p:nvPr/>
            </p:nvSpPr>
            <p:spPr>
              <a:xfrm>
                <a:off x="8513687" y="1711816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11E86-B313-DA4E-8D4D-3BF659607F2C}"/>
                </a:ext>
              </a:extLst>
            </p:cNvPr>
            <p:cNvSpPr txBox="1"/>
            <p:nvPr/>
          </p:nvSpPr>
          <p:spPr>
            <a:xfrm>
              <a:off x="659472" y="1370313"/>
              <a:ext cx="1654204" cy="7478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Resnet, VGG</a:t>
              </a:r>
            </a:p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+mn-lt"/>
                </a:rPr>
                <a:t>MobileNet</a:t>
              </a:r>
              <a:endParaRPr lang="en-US" dirty="0">
                <a:latin typeface="+mn-lt"/>
              </a:endParaRPr>
            </a:p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Inception-v3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83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76F-4746-4146-9FA9-0A76FF42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51FD-8867-5545-A82F-39A4FEE2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" y="1329266"/>
            <a:ext cx="11427023" cy="525441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Future of HPC: Heterogenous Computing</a:t>
            </a:r>
          </a:p>
          <a:p>
            <a:r>
              <a:rPr lang="en-US" sz="2800" dirty="0"/>
              <a:t>Proposal</a:t>
            </a:r>
          </a:p>
          <a:p>
            <a:pPr lvl="1"/>
            <a:r>
              <a:rPr lang="en-US" sz="2800" dirty="0"/>
              <a:t>RANGER Platform: Hardware assisted task scheduling framework</a:t>
            </a:r>
          </a:p>
          <a:p>
            <a:pPr lvl="1"/>
            <a:r>
              <a:rPr lang="en-US" sz="2800" dirty="0"/>
              <a:t>RISC-V cores with Accelerators</a:t>
            </a:r>
          </a:p>
          <a:p>
            <a:pPr lvl="1"/>
            <a:r>
              <a:rPr lang="en-US" sz="2800" dirty="0"/>
              <a:t>Extended GEM5 simulator for RANGER platform</a:t>
            </a:r>
          </a:p>
          <a:p>
            <a:pPr lvl="1"/>
            <a:r>
              <a:rPr lang="en-US" sz="2800" dirty="0"/>
              <a:t>Hierarchical Task Scheduler (TS)</a:t>
            </a:r>
          </a:p>
          <a:p>
            <a:pPr lvl="2"/>
            <a:r>
              <a:rPr lang="en-US" sz="2400" dirty="0"/>
              <a:t>Local level: Task into fine grained sub-tasks ; Accelerator Specific TS </a:t>
            </a:r>
          </a:p>
          <a:p>
            <a:pPr lvl="2"/>
            <a:r>
              <a:rPr lang="en-US" sz="2400" dirty="0"/>
              <a:t>Global level:  Coarse grain task specification with programming portability; Coarse grain TS</a:t>
            </a:r>
          </a:p>
          <a:p>
            <a:r>
              <a:rPr lang="en-US" sz="2800" dirty="0"/>
              <a:t>Task Scheduling Challenges</a:t>
            </a:r>
          </a:p>
          <a:p>
            <a:pPr lvl="1"/>
            <a:r>
              <a:rPr lang="en-US" sz="2800" dirty="0"/>
              <a:t>Balance application performance and programmability</a:t>
            </a:r>
          </a:p>
          <a:p>
            <a:pPr lvl="1"/>
            <a:r>
              <a:rPr lang="en-US" sz="2800" dirty="0"/>
              <a:t>Varying data communication time between tasks</a:t>
            </a:r>
          </a:p>
          <a:p>
            <a:pPr lvl="1"/>
            <a:r>
              <a:rPr lang="en-US" sz="2800" dirty="0"/>
              <a:t>Varying computation time across different variants of accelerators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5794-1F52-0C4B-950F-4A2F5ED3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for Heterogenous Task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6B36-7D00-6542-8CA9-8FC8FD7E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5616" y="1329266"/>
            <a:ext cx="8163209" cy="5512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Popular Static Task Scheduler: PEFT (Predict Earliest Finish Time) </a:t>
            </a:r>
          </a:p>
          <a:p>
            <a:pPr lvl="1"/>
            <a:r>
              <a:rPr lang="en-US" dirty="0"/>
              <a:t>Considers impact of current scheduling decision on subsequent decisions</a:t>
            </a:r>
          </a:p>
          <a:p>
            <a:r>
              <a:rPr lang="en-US" dirty="0"/>
              <a:t>Task: Atomic unit for data transfer and computation</a:t>
            </a:r>
          </a:p>
          <a:p>
            <a:pPr lvl="1"/>
            <a:r>
              <a:rPr lang="en-US" dirty="0"/>
              <a:t>Can be portioned into finer sub-tasks</a:t>
            </a:r>
          </a:p>
          <a:p>
            <a:pPr lvl="1"/>
            <a:r>
              <a:rPr lang="en-US" dirty="0"/>
              <a:t>Smaller fine grain sub-tasks (streaming) </a:t>
            </a:r>
          </a:p>
          <a:p>
            <a:pPr lvl="2"/>
            <a:r>
              <a:rPr lang="en-US" dirty="0"/>
              <a:t>Lesser scratch pad memory</a:t>
            </a:r>
          </a:p>
          <a:p>
            <a:pPr lvl="2"/>
            <a:r>
              <a:rPr lang="en-US" dirty="0"/>
              <a:t>More scheduling opportunity but increases complexity </a:t>
            </a:r>
          </a:p>
          <a:p>
            <a:pPr lvl="2"/>
            <a:r>
              <a:rPr lang="en-US" dirty="0"/>
              <a:t>Less efficient (Reasonable) data transfers due to large number of sub-tasks</a:t>
            </a:r>
          </a:p>
          <a:p>
            <a:pPr lvl="2"/>
            <a:r>
              <a:rPr lang="en-US" dirty="0"/>
              <a:t>Accelerator friendly</a:t>
            </a:r>
          </a:p>
          <a:p>
            <a:pPr lvl="2"/>
            <a:r>
              <a:rPr lang="en-US" dirty="0"/>
              <a:t>Data transfers overlaps with computation</a:t>
            </a:r>
          </a:p>
          <a:p>
            <a:pPr lvl="1"/>
            <a:endParaRPr lang="en-US" dirty="0"/>
          </a:p>
        </p:txBody>
      </p:sp>
      <p:graphicFrame>
        <p:nvGraphicFramePr>
          <p:cNvPr id="46" name="Table 81">
            <a:extLst>
              <a:ext uri="{FF2B5EF4-FFF2-40B4-BE49-F238E27FC236}">
                <a16:creationId xmlns:a16="http://schemas.microsoft.com/office/drawing/2014/main" id="{6BD719B8-9E9E-FD4F-9B1E-4E73FE0EB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62231"/>
              </p:ext>
            </p:extLst>
          </p:nvPr>
        </p:nvGraphicFramePr>
        <p:xfrm>
          <a:off x="660912" y="4022745"/>
          <a:ext cx="3099547" cy="1104220"/>
        </p:xfrm>
        <a:graphic>
          <a:graphicData uri="http://schemas.openxmlformats.org/drawingml/2006/table">
            <a:tbl>
              <a:tblPr firstCol="1" bandRow="1"/>
              <a:tblGrid>
                <a:gridCol w="281777">
                  <a:extLst>
                    <a:ext uri="{9D8B030D-6E8A-4147-A177-3AD203B41FA5}">
                      <a16:colId xmlns:a16="http://schemas.microsoft.com/office/drawing/2014/main" val="3588557885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1263815244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1547476706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3709569471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336043675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873215726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3117549564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1301428816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3808509498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3031353782"/>
                    </a:ext>
                  </a:extLst>
                </a:gridCol>
                <a:gridCol w="281777">
                  <a:extLst>
                    <a:ext uri="{9D8B030D-6E8A-4147-A177-3AD203B41FA5}">
                      <a16:colId xmlns:a16="http://schemas.microsoft.com/office/drawing/2014/main" val="430669779"/>
                    </a:ext>
                  </a:extLst>
                </a:gridCol>
              </a:tblGrid>
              <a:tr h="276055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Task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T1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T6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T8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T10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691597"/>
                  </a:ext>
                </a:extLst>
              </a:tr>
              <a:tr h="276055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P1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26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931012"/>
                  </a:ext>
                </a:extLst>
              </a:tr>
              <a:tr h="276055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P2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21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18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21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16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4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33440"/>
                  </a:ext>
                </a:extLst>
              </a:tr>
              <a:tr h="276055"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P3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36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18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43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36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8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6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126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189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251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314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377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440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503" algn="l" defTabSz="914126" rtl="0" eaLnBrk="1" latinLnBrk="0" hangingPunct="1">
                        <a:defRPr sz="17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855697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600F2039-058E-AB41-98D2-9BCE7732842A}"/>
              </a:ext>
            </a:extLst>
          </p:cNvPr>
          <p:cNvGrpSpPr/>
          <p:nvPr/>
        </p:nvGrpSpPr>
        <p:grpSpPr>
          <a:xfrm>
            <a:off x="906718" y="1329267"/>
            <a:ext cx="2427183" cy="2598232"/>
            <a:chOff x="2453270" y="892098"/>
            <a:chExt cx="2542709" cy="25982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1B5342E-0302-F045-8CC3-38532FD42A2A}"/>
                </a:ext>
              </a:extLst>
            </p:cNvPr>
            <p:cNvSpPr/>
            <p:nvPr/>
          </p:nvSpPr>
          <p:spPr>
            <a:xfrm>
              <a:off x="3534937" y="892098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T1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EAF2706-28CB-7245-879E-E1EB2C47AB30}"/>
                </a:ext>
              </a:extLst>
            </p:cNvPr>
            <p:cNvSpPr/>
            <p:nvPr/>
          </p:nvSpPr>
          <p:spPr>
            <a:xfrm>
              <a:off x="2453270" y="1605777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D51F551-6054-9F46-957A-CE5EA8D04735}"/>
                </a:ext>
              </a:extLst>
            </p:cNvPr>
            <p:cNvSpPr/>
            <p:nvPr/>
          </p:nvSpPr>
          <p:spPr>
            <a:xfrm>
              <a:off x="2994162" y="1605777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T3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90630-6C2D-FD4B-A091-7F7DC9CA818A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 flipH="1">
              <a:off x="2642841" y="1081669"/>
              <a:ext cx="892096" cy="52410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4C6FB22-90A9-8442-9DCE-A2E1F1866C81}"/>
                </a:ext>
              </a:extLst>
            </p:cNvPr>
            <p:cNvCxnSpPr>
              <a:cxnSpLocks/>
              <a:stCxn id="48" idx="3"/>
              <a:endCxn id="50" idx="0"/>
            </p:cNvCxnSpPr>
            <p:nvPr/>
          </p:nvCxnSpPr>
          <p:spPr>
            <a:xfrm flipH="1">
              <a:off x="3183733" y="1215715"/>
              <a:ext cx="406728" cy="3900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704772B-AAC5-3645-8C3B-8B9520E3300C}"/>
                </a:ext>
              </a:extLst>
            </p:cNvPr>
            <p:cNvSpPr/>
            <p:nvPr/>
          </p:nvSpPr>
          <p:spPr>
            <a:xfrm>
              <a:off x="3535054" y="1605777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T4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2EF0D5D-ABDF-424E-8539-565809A296DE}"/>
                </a:ext>
              </a:extLst>
            </p:cNvPr>
            <p:cNvSpPr/>
            <p:nvPr/>
          </p:nvSpPr>
          <p:spPr>
            <a:xfrm>
              <a:off x="4075946" y="1605777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T5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600F18-4083-D744-A032-D2236DE733EA}"/>
                </a:ext>
              </a:extLst>
            </p:cNvPr>
            <p:cNvSpPr/>
            <p:nvPr/>
          </p:nvSpPr>
          <p:spPr>
            <a:xfrm>
              <a:off x="4616838" y="1605777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T6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B91E0F5-A879-AD41-8759-66540FC33A1E}"/>
                </a:ext>
              </a:extLst>
            </p:cNvPr>
            <p:cNvCxnSpPr>
              <a:cxnSpLocks/>
              <a:stCxn id="48" idx="4"/>
              <a:endCxn id="53" idx="0"/>
            </p:cNvCxnSpPr>
            <p:nvPr/>
          </p:nvCxnSpPr>
          <p:spPr>
            <a:xfrm>
              <a:off x="3724508" y="1271239"/>
              <a:ext cx="117" cy="33453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40C02F0-AFA8-B04F-9BDC-DADB6F6470C1}"/>
                </a:ext>
              </a:extLst>
            </p:cNvPr>
            <p:cNvCxnSpPr>
              <a:cxnSpLocks/>
              <a:stCxn id="48" idx="5"/>
              <a:endCxn id="54" idx="0"/>
            </p:cNvCxnSpPr>
            <p:nvPr/>
          </p:nvCxnSpPr>
          <p:spPr>
            <a:xfrm>
              <a:off x="3858554" y="1215715"/>
              <a:ext cx="406963" cy="3900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368FDA8-A1C5-994B-8E0D-43E5E3CB543E}"/>
                </a:ext>
              </a:extLst>
            </p:cNvPr>
            <p:cNvCxnSpPr>
              <a:cxnSpLocks/>
              <a:stCxn id="48" idx="6"/>
              <a:endCxn id="55" idx="0"/>
            </p:cNvCxnSpPr>
            <p:nvPr/>
          </p:nvCxnSpPr>
          <p:spPr>
            <a:xfrm>
              <a:off x="3914078" y="1081669"/>
              <a:ext cx="892331" cy="52410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02EBE4-E5B5-5446-99D6-78192B088046}"/>
                </a:ext>
              </a:extLst>
            </p:cNvPr>
            <p:cNvSpPr/>
            <p:nvPr/>
          </p:nvSpPr>
          <p:spPr>
            <a:xfrm>
              <a:off x="2994162" y="2419818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T7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7DCBF1E-8BCA-6348-A537-FC7F4EBDD6FE}"/>
                </a:ext>
              </a:extLst>
            </p:cNvPr>
            <p:cNvSpPr/>
            <p:nvPr/>
          </p:nvSpPr>
          <p:spPr>
            <a:xfrm>
              <a:off x="3535054" y="2419818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T8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46B658E-E9A5-EF42-8CAF-6D9778800D50}"/>
                </a:ext>
              </a:extLst>
            </p:cNvPr>
            <p:cNvSpPr/>
            <p:nvPr/>
          </p:nvSpPr>
          <p:spPr>
            <a:xfrm>
              <a:off x="4075946" y="2419818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T9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9486952-ADAF-E74E-8509-BF8BC92FB19A}"/>
                </a:ext>
              </a:extLst>
            </p:cNvPr>
            <p:cNvCxnSpPr>
              <a:cxnSpLocks/>
              <a:stCxn id="50" idx="4"/>
              <a:endCxn id="59" idx="1"/>
            </p:cNvCxnSpPr>
            <p:nvPr/>
          </p:nvCxnSpPr>
          <p:spPr>
            <a:xfrm flipH="1">
              <a:off x="3049686" y="1984918"/>
              <a:ext cx="134047" cy="4904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4B84C0-1239-F142-8DC3-D46983628D4A}"/>
                </a:ext>
              </a:extLst>
            </p:cNvPr>
            <p:cNvCxnSpPr>
              <a:cxnSpLocks/>
              <a:stCxn id="53" idx="4"/>
              <a:endCxn id="60" idx="0"/>
            </p:cNvCxnSpPr>
            <p:nvPr/>
          </p:nvCxnSpPr>
          <p:spPr>
            <a:xfrm>
              <a:off x="3724625" y="1984918"/>
              <a:ext cx="0" cy="43490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5A7F8D2-145E-2348-86EF-27CE2D9E1B00}"/>
                </a:ext>
              </a:extLst>
            </p:cNvPr>
            <p:cNvCxnSpPr>
              <a:cxnSpLocks/>
              <a:stCxn id="53" idx="5"/>
              <a:endCxn id="61" idx="0"/>
            </p:cNvCxnSpPr>
            <p:nvPr/>
          </p:nvCxnSpPr>
          <p:spPr>
            <a:xfrm>
              <a:off x="3858671" y="1929394"/>
              <a:ext cx="406846" cy="4904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8742A48-8513-D045-8199-B8505CFEF239}"/>
                </a:ext>
              </a:extLst>
            </p:cNvPr>
            <p:cNvCxnSpPr>
              <a:cxnSpLocks/>
              <a:stCxn id="54" idx="4"/>
              <a:endCxn id="61" idx="7"/>
            </p:cNvCxnSpPr>
            <p:nvPr/>
          </p:nvCxnSpPr>
          <p:spPr>
            <a:xfrm>
              <a:off x="4265517" y="1984918"/>
              <a:ext cx="134046" cy="4904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2E6D824-0FD7-624F-BE76-A2EF8192C7DD}"/>
                </a:ext>
              </a:extLst>
            </p:cNvPr>
            <p:cNvCxnSpPr>
              <a:cxnSpLocks/>
              <a:stCxn id="55" idx="4"/>
              <a:endCxn id="60" idx="7"/>
            </p:cNvCxnSpPr>
            <p:nvPr/>
          </p:nvCxnSpPr>
          <p:spPr>
            <a:xfrm flipH="1">
              <a:off x="3858671" y="1984918"/>
              <a:ext cx="947738" cy="4904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2A46298-59AA-6148-9466-8652913CBC00}"/>
                </a:ext>
              </a:extLst>
            </p:cNvPr>
            <p:cNvSpPr/>
            <p:nvPr/>
          </p:nvSpPr>
          <p:spPr>
            <a:xfrm>
              <a:off x="3535053" y="3111189"/>
              <a:ext cx="379141" cy="37914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T8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BAD554B-F042-1748-AB81-7914B4921C23}"/>
                </a:ext>
              </a:extLst>
            </p:cNvPr>
            <p:cNvCxnSpPr>
              <a:cxnSpLocks/>
              <a:stCxn id="60" idx="4"/>
              <a:endCxn id="67" idx="0"/>
            </p:cNvCxnSpPr>
            <p:nvPr/>
          </p:nvCxnSpPr>
          <p:spPr>
            <a:xfrm flipH="1">
              <a:off x="3724624" y="2798959"/>
              <a:ext cx="1" cy="31223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BA5F6F-B7FE-FB48-BF75-47326CB6DC0C}"/>
                </a:ext>
              </a:extLst>
            </p:cNvPr>
            <p:cNvCxnSpPr>
              <a:cxnSpLocks/>
              <a:stCxn id="59" idx="4"/>
              <a:endCxn id="67" idx="1"/>
            </p:cNvCxnSpPr>
            <p:nvPr/>
          </p:nvCxnSpPr>
          <p:spPr>
            <a:xfrm>
              <a:off x="3183733" y="2798959"/>
              <a:ext cx="406844" cy="36775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09C30AC-8CF1-E64D-A765-0EE982713ECE}"/>
                </a:ext>
              </a:extLst>
            </p:cNvPr>
            <p:cNvCxnSpPr>
              <a:cxnSpLocks/>
              <a:stCxn id="61" idx="4"/>
              <a:endCxn id="67" idx="7"/>
            </p:cNvCxnSpPr>
            <p:nvPr/>
          </p:nvCxnSpPr>
          <p:spPr>
            <a:xfrm flipH="1">
              <a:off x="3858670" y="2798959"/>
              <a:ext cx="406847" cy="36775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9CA65-B7BD-DE4D-A383-836F36858586}"/>
                </a:ext>
              </a:extLst>
            </p:cNvPr>
            <p:cNvSpPr txBox="1"/>
            <p:nvPr/>
          </p:nvSpPr>
          <p:spPr>
            <a:xfrm>
              <a:off x="3021751" y="1226080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3EE3C5-94D1-754C-975C-EF37F3C3ED24}"/>
                </a:ext>
              </a:extLst>
            </p:cNvPr>
            <p:cNvSpPr txBox="1"/>
            <p:nvPr/>
          </p:nvSpPr>
          <p:spPr>
            <a:xfrm>
              <a:off x="3299297" y="1315522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D956D83-7FDC-6244-8FD4-6A8D63DF92FF}"/>
                </a:ext>
              </a:extLst>
            </p:cNvPr>
            <p:cNvSpPr txBox="1"/>
            <p:nvPr/>
          </p:nvSpPr>
          <p:spPr>
            <a:xfrm>
              <a:off x="3641190" y="1315522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29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94266E-F8F6-6E46-8396-21BD970F81B3}"/>
                </a:ext>
              </a:extLst>
            </p:cNvPr>
            <p:cNvSpPr txBox="1"/>
            <p:nvPr/>
          </p:nvSpPr>
          <p:spPr>
            <a:xfrm>
              <a:off x="3926350" y="1292987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13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72E62A7-0A8C-A948-AD3D-FF51D3DABEC6}"/>
                </a:ext>
              </a:extLst>
            </p:cNvPr>
            <p:cNvSpPr txBox="1"/>
            <p:nvPr/>
          </p:nvSpPr>
          <p:spPr>
            <a:xfrm>
              <a:off x="4224846" y="1200654"/>
              <a:ext cx="78548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E482D51-EE2B-5341-99CD-CA9F26F8445D}"/>
                </a:ext>
              </a:extLst>
            </p:cNvPr>
            <p:cNvSpPr txBox="1"/>
            <p:nvPr/>
          </p:nvSpPr>
          <p:spPr>
            <a:xfrm>
              <a:off x="3965623" y="2018611"/>
              <a:ext cx="78548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D47BD9-BD19-DD4D-A4B0-1D02533D61AF}"/>
                </a:ext>
              </a:extLst>
            </p:cNvPr>
            <p:cNvSpPr txBox="1"/>
            <p:nvPr/>
          </p:nvSpPr>
          <p:spPr>
            <a:xfrm>
              <a:off x="4038293" y="2884487"/>
              <a:ext cx="78548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687EB0F-2DC6-5249-B5D9-8E0CE47A12BC}"/>
                </a:ext>
              </a:extLst>
            </p:cNvPr>
            <p:cNvSpPr txBox="1"/>
            <p:nvPr/>
          </p:nvSpPr>
          <p:spPr>
            <a:xfrm>
              <a:off x="3054401" y="2079018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9ECE015-CA68-E14A-8735-C25066CD7864}"/>
                </a:ext>
              </a:extLst>
            </p:cNvPr>
            <p:cNvSpPr txBox="1"/>
            <p:nvPr/>
          </p:nvSpPr>
          <p:spPr>
            <a:xfrm>
              <a:off x="3625429" y="2018612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E8AE83-0D36-7B49-AD52-ABC19BCC914B}"/>
                </a:ext>
              </a:extLst>
            </p:cNvPr>
            <p:cNvSpPr txBox="1"/>
            <p:nvPr/>
          </p:nvSpPr>
          <p:spPr>
            <a:xfrm>
              <a:off x="4214732" y="2006666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D8F90A-324E-3B44-A42C-A3762B119210}"/>
                </a:ext>
              </a:extLst>
            </p:cNvPr>
            <p:cNvSpPr txBox="1"/>
            <p:nvPr/>
          </p:nvSpPr>
          <p:spPr>
            <a:xfrm>
              <a:off x="4538291" y="2025293"/>
              <a:ext cx="78547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399C97C-A8E1-9742-A1BB-AA54757012AC}"/>
                </a:ext>
              </a:extLst>
            </p:cNvPr>
            <p:cNvSpPr txBox="1"/>
            <p:nvPr/>
          </p:nvSpPr>
          <p:spPr>
            <a:xfrm>
              <a:off x="3308550" y="2884487"/>
              <a:ext cx="78547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497409-52AC-C245-962C-D2906DF02627}"/>
                </a:ext>
              </a:extLst>
            </p:cNvPr>
            <p:cNvSpPr txBox="1"/>
            <p:nvPr/>
          </p:nvSpPr>
          <p:spPr>
            <a:xfrm>
              <a:off x="3651780" y="2830832"/>
              <a:ext cx="173319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42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9ECB5D1-40E5-5C46-B411-B262437A2AB1}"/>
                </a:ext>
              </a:extLst>
            </p:cNvPr>
            <p:cNvCxnSpPr>
              <a:cxnSpLocks/>
              <a:stCxn id="49" idx="4"/>
              <a:endCxn id="60" idx="1"/>
            </p:cNvCxnSpPr>
            <p:nvPr/>
          </p:nvCxnSpPr>
          <p:spPr>
            <a:xfrm>
              <a:off x="2642841" y="1984918"/>
              <a:ext cx="947737" cy="4904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E21E24B-1688-2640-9A39-460390B8FB87}"/>
                </a:ext>
              </a:extLst>
            </p:cNvPr>
            <p:cNvCxnSpPr>
              <a:cxnSpLocks/>
              <a:stCxn id="49" idx="5"/>
              <a:endCxn id="61" idx="1"/>
            </p:cNvCxnSpPr>
            <p:nvPr/>
          </p:nvCxnSpPr>
          <p:spPr>
            <a:xfrm>
              <a:off x="2776887" y="1929394"/>
              <a:ext cx="1354583" cy="54594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22DDF87-A44A-8E4A-9230-3704336F6386}"/>
                </a:ext>
              </a:extLst>
            </p:cNvPr>
            <p:cNvSpPr txBox="1"/>
            <p:nvPr/>
          </p:nvSpPr>
          <p:spPr>
            <a:xfrm>
              <a:off x="2834019" y="2011825"/>
              <a:ext cx="78548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5E86D9B-3DBD-954D-96FB-5FA24853F567}"/>
                </a:ext>
              </a:extLst>
            </p:cNvPr>
            <p:cNvSpPr txBox="1"/>
            <p:nvPr/>
          </p:nvSpPr>
          <p:spPr>
            <a:xfrm>
              <a:off x="3373651" y="2090507"/>
              <a:ext cx="157094" cy="1846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30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8B5CEEB-2558-2842-AC17-3CB1D0EC4A57}"/>
              </a:ext>
            </a:extLst>
          </p:cNvPr>
          <p:cNvSpPr txBox="1"/>
          <p:nvPr/>
        </p:nvSpPr>
        <p:spPr>
          <a:xfrm>
            <a:off x="660912" y="5162385"/>
            <a:ext cx="32103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CCM</a:t>
            </a:r>
            <a:r>
              <a:rPr lang="en-US" baseline="30000" dirty="0">
                <a:latin typeface="+mn-lt"/>
              </a:rPr>
              <a:t>*</a:t>
            </a:r>
            <a:r>
              <a:rPr lang="en-US" dirty="0">
                <a:latin typeface="+mn-lt"/>
              </a:rPr>
              <a:t> for each task on 3 devices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C5B5FF-84C9-3C4D-9EDD-64BCD6F8650C}"/>
              </a:ext>
            </a:extLst>
          </p:cNvPr>
          <p:cNvSpPr txBox="1"/>
          <p:nvPr/>
        </p:nvSpPr>
        <p:spPr>
          <a:xfrm>
            <a:off x="444799" y="6583680"/>
            <a:ext cx="22413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* CCM: Cost Computation Matrix</a:t>
            </a:r>
          </a:p>
        </p:txBody>
      </p:sp>
    </p:spTree>
    <p:extLst>
      <p:ext uri="{BB962C8B-B14F-4D97-AF65-F5344CB8AC3E}">
        <p14:creationId xmlns:p14="http://schemas.microsoft.com/office/powerpoint/2010/main" val="197179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8F8605-3DDB-0F4A-A4BD-3841D92712D7}"/>
              </a:ext>
            </a:extLst>
          </p:cNvPr>
          <p:cNvSpPr/>
          <p:nvPr/>
        </p:nvSpPr>
        <p:spPr>
          <a:xfrm>
            <a:off x="8072817" y="5045200"/>
            <a:ext cx="4116008" cy="177597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34DA4-2AB1-A24A-89C5-D19F544D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Platform with Heterogenous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B1F4-328A-9840-8395-AC83C84D1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40" y="1329267"/>
            <a:ext cx="5103738" cy="3113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Centralized Heterogenous Scheduler: PEFT </a:t>
            </a:r>
          </a:p>
          <a:p>
            <a:r>
              <a:rPr lang="en-US" dirty="0"/>
              <a:t>Complexity depends on the number of tasks</a:t>
            </a:r>
          </a:p>
          <a:p>
            <a:r>
              <a:rPr lang="en-US" dirty="0"/>
              <a:t>Accelerators and DMAs are controlled by Host </a:t>
            </a:r>
          </a:p>
          <a:p>
            <a:r>
              <a:rPr lang="en-US" dirty="0"/>
              <a:t>Needs bigger local memories (scratchpads)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F28300A-A014-E347-9BFD-187C18696574}"/>
              </a:ext>
            </a:extLst>
          </p:cNvPr>
          <p:cNvGrpSpPr/>
          <p:nvPr/>
        </p:nvGrpSpPr>
        <p:grpSpPr>
          <a:xfrm>
            <a:off x="5704831" y="908439"/>
            <a:ext cx="6247746" cy="4030224"/>
            <a:chOff x="1482916" y="927411"/>
            <a:chExt cx="6247746" cy="403022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56CBDB3-2209-9145-AEEB-982CEB88F29F}"/>
                </a:ext>
              </a:extLst>
            </p:cNvPr>
            <p:cNvSpPr/>
            <p:nvPr/>
          </p:nvSpPr>
          <p:spPr>
            <a:xfrm>
              <a:off x="1494931" y="1478802"/>
              <a:ext cx="6232061" cy="181653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888AADB-0FAE-F94E-9112-2E8D9B00E46B}"/>
                </a:ext>
              </a:extLst>
            </p:cNvPr>
            <p:cNvSpPr txBox="1"/>
            <p:nvPr/>
          </p:nvSpPr>
          <p:spPr>
            <a:xfrm>
              <a:off x="3639311" y="1476238"/>
              <a:ext cx="1865562" cy="2714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Host (RISC-V)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F3ACA9D-7417-EF4A-899C-73E902AB1D81}"/>
                </a:ext>
              </a:extLst>
            </p:cNvPr>
            <p:cNvSpPr/>
            <p:nvPr/>
          </p:nvSpPr>
          <p:spPr>
            <a:xfrm>
              <a:off x="1621476" y="1734375"/>
              <a:ext cx="2185777" cy="1441904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4BAF3CF-D97B-2748-8613-9E00707D388B}"/>
                </a:ext>
              </a:extLst>
            </p:cNvPr>
            <p:cNvSpPr txBox="1"/>
            <p:nvPr/>
          </p:nvSpPr>
          <p:spPr>
            <a:xfrm>
              <a:off x="1786005" y="1739802"/>
              <a:ext cx="2064897" cy="2714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Run-time Framework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DAB5D71-E5E3-324F-96DC-F5FCC4D21230}"/>
                </a:ext>
              </a:extLst>
            </p:cNvPr>
            <p:cNvSpPr/>
            <p:nvPr/>
          </p:nvSpPr>
          <p:spPr>
            <a:xfrm>
              <a:off x="1738285" y="2837452"/>
              <a:ext cx="1988211" cy="25281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graph submission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57943BA-2B46-B349-AB53-A4AB503FE223}"/>
                </a:ext>
              </a:extLst>
            </p:cNvPr>
            <p:cNvSpPr/>
            <p:nvPr/>
          </p:nvSpPr>
          <p:spPr>
            <a:xfrm>
              <a:off x="3711024" y="933808"/>
              <a:ext cx="1788612" cy="281579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2B0836D-71C9-124C-9CD7-F7447CD5593D}"/>
                </a:ext>
              </a:extLst>
            </p:cNvPr>
            <p:cNvSpPr/>
            <p:nvPr/>
          </p:nvSpPr>
          <p:spPr>
            <a:xfrm>
              <a:off x="1738285" y="2012644"/>
              <a:ext cx="1988211" cy="25281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Derive Task Graph</a:t>
              </a: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66BD22D-D8F2-E849-B489-0AE36A5809B1}"/>
                </a:ext>
              </a:extLst>
            </p:cNvPr>
            <p:cNvGrpSpPr/>
            <p:nvPr/>
          </p:nvGrpSpPr>
          <p:grpSpPr>
            <a:xfrm>
              <a:off x="1520852" y="3960226"/>
              <a:ext cx="618243" cy="450717"/>
              <a:chOff x="7062369" y="2801656"/>
              <a:chExt cx="557057" cy="714379"/>
            </a:xfrm>
            <a:noFill/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63C9B5BD-2FEE-3343-8770-3D02146F2C18}"/>
                  </a:ext>
                </a:extLst>
              </p:cNvPr>
              <p:cNvGrpSpPr/>
              <p:nvPr/>
            </p:nvGrpSpPr>
            <p:grpSpPr>
              <a:xfrm>
                <a:off x="7117220" y="2859576"/>
                <a:ext cx="347257" cy="656459"/>
                <a:chOff x="7363965" y="2835295"/>
                <a:chExt cx="347257" cy="656459"/>
              </a:xfrm>
              <a:grpFill/>
            </p:grpSpPr>
            <p:sp>
              <p:nvSpPr>
                <p:cNvPr id="242" name="Can 241">
                  <a:extLst>
                    <a:ext uri="{FF2B5EF4-FFF2-40B4-BE49-F238E27FC236}">
                      <a16:creationId xmlns:a16="http://schemas.microsoft.com/office/drawing/2014/main" id="{7CACDCE9-FC81-1845-A678-7E3531819517}"/>
                    </a:ext>
                  </a:extLst>
                </p:cNvPr>
                <p:cNvSpPr/>
                <p:nvPr/>
              </p:nvSpPr>
              <p:spPr>
                <a:xfrm>
                  <a:off x="7363965" y="2835295"/>
                  <a:ext cx="347257" cy="304013"/>
                </a:xfrm>
                <a:prstGeom prst="can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Straight Arrow Connector 242">
                  <a:extLst>
                    <a:ext uri="{FF2B5EF4-FFF2-40B4-BE49-F238E27FC236}">
                      <a16:creationId xmlns:a16="http://schemas.microsoft.com/office/drawing/2014/main" id="{48EEAE22-D1EE-3548-8D39-568EB9A170F9}"/>
                    </a:ext>
                  </a:extLst>
                </p:cNvPr>
                <p:cNvCxnSpPr>
                  <a:cxnSpLocks/>
                  <a:stCxn id="242" idx="3"/>
                </p:cNvCxnSpPr>
                <p:nvPr/>
              </p:nvCxnSpPr>
              <p:spPr>
                <a:xfrm>
                  <a:off x="7537594" y="3139308"/>
                  <a:ext cx="0" cy="352446"/>
                </a:xfrm>
                <a:prstGeom prst="straightConnector1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5C81C9FA-50C9-A043-9E5A-0519069A3DD6}"/>
                  </a:ext>
                </a:extLst>
              </p:cNvPr>
              <p:cNvSpPr txBox="1"/>
              <p:nvPr/>
            </p:nvSpPr>
            <p:spPr>
              <a:xfrm>
                <a:off x="7062369" y="2801656"/>
                <a:ext cx="557057" cy="307777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FIFO</a:t>
                </a:r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BEAA0E9-5FEB-5946-B079-801C61DE809D}"/>
                </a:ext>
              </a:extLst>
            </p:cNvPr>
            <p:cNvSpPr txBox="1"/>
            <p:nvPr/>
          </p:nvSpPr>
          <p:spPr>
            <a:xfrm>
              <a:off x="3445548" y="3516766"/>
              <a:ext cx="2619281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Interconnect : Shared Bus / </a:t>
              </a:r>
              <a:r>
                <a: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NoC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B39D6F7-3EEE-5243-ABDD-6405DC2872AE}"/>
                </a:ext>
              </a:extLst>
            </p:cNvPr>
            <p:cNvSpPr/>
            <p:nvPr/>
          </p:nvSpPr>
          <p:spPr>
            <a:xfrm>
              <a:off x="5467742" y="2102224"/>
              <a:ext cx="1865562" cy="464684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Centralized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Heterogenous Scheduler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9224FC-95D9-9E4C-AD7D-05B8FC04F59E}"/>
                </a:ext>
              </a:extLst>
            </p:cNvPr>
            <p:cNvSpPr/>
            <p:nvPr/>
          </p:nvSpPr>
          <p:spPr>
            <a:xfrm>
              <a:off x="5467742" y="2672745"/>
              <a:ext cx="1865562" cy="39130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Dispatch</a:t>
              </a: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DF04B2E-ECED-774E-9CFD-B0E2D9620ED1}"/>
                </a:ext>
              </a:extLst>
            </p:cNvPr>
            <p:cNvSpPr/>
            <p:nvPr/>
          </p:nvSpPr>
          <p:spPr>
            <a:xfrm>
              <a:off x="5942050" y="927411"/>
              <a:ext cx="1788612" cy="281579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87AAE46-ABAC-2B4F-BBB2-61B79C4C7325}"/>
                </a:ext>
              </a:extLst>
            </p:cNvPr>
            <p:cNvSpPr/>
            <p:nvPr/>
          </p:nvSpPr>
          <p:spPr>
            <a:xfrm>
              <a:off x="1507172" y="933808"/>
              <a:ext cx="1788612" cy="281579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262191B-F595-3F4E-8D03-DC0721A557AD}"/>
                </a:ext>
              </a:extLst>
            </p:cNvPr>
            <p:cNvGrpSpPr/>
            <p:nvPr/>
          </p:nvGrpSpPr>
          <p:grpSpPr>
            <a:xfrm rot="5400000" flipV="1">
              <a:off x="4446481" y="1906218"/>
              <a:ext cx="271406" cy="1549858"/>
              <a:chOff x="7148885" y="2812829"/>
              <a:chExt cx="307777" cy="743131"/>
            </a:xfrm>
            <a:noFill/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60D93BD3-A483-7B45-A8DF-E96F6D6B68F4}"/>
                  </a:ext>
                </a:extLst>
              </p:cNvPr>
              <p:cNvGrpSpPr/>
              <p:nvPr/>
            </p:nvGrpSpPr>
            <p:grpSpPr>
              <a:xfrm>
                <a:off x="7184571" y="2812829"/>
                <a:ext cx="251875" cy="743131"/>
                <a:chOff x="7431316" y="2788548"/>
                <a:chExt cx="251875" cy="743131"/>
              </a:xfrm>
              <a:grpFill/>
            </p:grpSpPr>
            <p:sp>
              <p:nvSpPr>
                <p:cNvPr id="237" name="Can 236">
                  <a:extLst>
                    <a:ext uri="{FF2B5EF4-FFF2-40B4-BE49-F238E27FC236}">
                      <a16:creationId xmlns:a16="http://schemas.microsoft.com/office/drawing/2014/main" id="{BDCC3B5A-F475-0243-8AF1-7A141F3918A3}"/>
                    </a:ext>
                  </a:extLst>
                </p:cNvPr>
                <p:cNvSpPr/>
                <p:nvPr/>
              </p:nvSpPr>
              <p:spPr>
                <a:xfrm>
                  <a:off x="7431316" y="3034164"/>
                  <a:ext cx="251875" cy="257449"/>
                </a:xfrm>
                <a:prstGeom prst="can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4F4FED54-035C-6D48-BF1D-8158D4ACC4BB}"/>
                    </a:ext>
                  </a:extLst>
                </p:cNvPr>
                <p:cNvCxnSpPr>
                  <a:cxnSpLocks/>
                  <a:endCxn id="237" idx="1"/>
                </p:cNvCxnSpPr>
                <p:nvPr/>
              </p:nvCxnSpPr>
              <p:spPr>
                <a:xfrm rot="5400000" flipV="1">
                  <a:off x="7433161" y="2910071"/>
                  <a:ext cx="245616" cy="2570"/>
                </a:xfrm>
                <a:prstGeom prst="straightConnector1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9" name="Straight Arrow Connector 238">
                  <a:extLst>
                    <a:ext uri="{FF2B5EF4-FFF2-40B4-BE49-F238E27FC236}">
                      <a16:creationId xmlns:a16="http://schemas.microsoft.com/office/drawing/2014/main" id="{C87FC1ED-4B70-6A4D-ABA2-B2F06214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4685" y="3291613"/>
                  <a:ext cx="0" cy="240066"/>
                </a:xfrm>
                <a:prstGeom prst="straightConnector1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154DE61-F717-5043-B5D8-A4B851F6F0F6}"/>
                  </a:ext>
                </a:extLst>
              </p:cNvPr>
              <p:cNvSpPr txBox="1"/>
              <p:nvPr/>
            </p:nvSpPr>
            <p:spPr>
              <a:xfrm rot="16200000">
                <a:off x="7087540" y="3047672"/>
                <a:ext cx="430467" cy="307777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FIFO</a:t>
                </a:r>
              </a:p>
            </p:txBody>
          </p:sp>
        </p:grp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9B54FB5-E46A-2848-A166-448508AD0F13}"/>
                </a:ext>
              </a:extLst>
            </p:cNvPr>
            <p:cNvCxnSpPr>
              <a:cxnSpLocks/>
              <a:stCxn id="190" idx="4"/>
              <a:endCxn id="185" idx="0"/>
            </p:cNvCxnSpPr>
            <p:nvPr/>
          </p:nvCxnSpPr>
          <p:spPr>
            <a:xfrm rot="16200000" flipH="1">
              <a:off x="4476439" y="1344278"/>
              <a:ext cx="263415" cy="5632"/>
            </a:xfrm>
            <a:prstGeom prst="bentConnector3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0" name="Elbow Connector 199">
              <a:extLst>
                <a:ext uri="{FF2B5EF4-FFF2-40B4-BE49-F238E27FC236}">
                  <a16:creationId xmlns:a16="http://schemas.microsoft.com/office/drawing/2014/main" id="{7ED4F099-7E2B-674F-BF3D-5DC43C11B78D}"/>
                </a:ext>
              </a:extLst>
            </p:cNvPr>
            <p:cNvCxnSpPr>
              <a:cxnSpLocks/>
              <a:stCxn id="196" idx="4"/>
              <a:endCxn id="185" idx="0"/>
            </p:cNvCxnSpPr>
            <p:nvPr/>
          </p:nvCxnSpPr>
          <p:spPr>
            <a:xfrm rot="5400000">
              <a:off x="5588753" y="231199"/>
              <a:ext cx="269812" cy="2225394"/>
            </a:xfrm>
            <a:prstGeom prst="bentConnector3">
              <a:avLst>
                <a:gd name="adj1" fmla="val 5000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F8CBC6D3-870F-D740-9C18-2FABE44AB9AA}"/>
                </a:ext>
              </a:extLst>
            </p:cNvPr>
            <p:cNvCxnSpPr>
              <a:cxnSpLocks/>
              <a:stCxn id="197" idx="4"/>
              <a:endCxn id="185" idx="0"/>
            </p:cNvCxnSpPr>
            <p:nvPr/>
          </p:nvCxnSpPr>
          <p:spPr>
            <a:xfrm rot="16200000" flipH="1">
              <a:off x="3374513" y="242352"/>
              <a:ext cx="263415" cy="2209484"/>
            </a:xfrm>
            <a:prstGeom prst="bentConnector3">
              <a:avLst>
                <a:gd name="adj1" fmla="val 5000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D5CFB29-2CCA-1A4F-89D5-2CE504E093C3}"/>
                </a:ext>
              </a:extLst>
            </p:cNvPr>
            <p:cNvSpPr/>
            <p:nvPr/>
          </p:nvSpPr>
          <p:spPr>
            <a:xfrm>
              <a:off x="1738285" y="2382032"/>
              <a:ext cx="1988211" cy="35443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Metadata Initialization</a:t>
              </a:r>
            </a:p>
          </p:txBody>
        </p:sp>
        <p:sp>
          <p:nvSpPr>
            <p:cNvPr id="203" name="Left-Right Arrow 202">
              <a:extLst>
                <a:ext uri="{FF2B5EF4-FFF2-40B4-BE49-F238E27FC236}">
                  <a16:creationId xmlns:a16="http://schemas.microsoft.com/office/drawing/2014/main" id="{D5EEC643-7410-3F46-AB68-7B89F672E61C}"/>
                </a:ext>
              </a:extLst>
            </p:cNvPr>
            <p:cNvSpPr/>
            <p:nvPr/>
          </p:nvSpPr>
          <p:spPr>
            <a:xfrm>
              <a:off x="1482916" y="3520415"/>
              <a:ext cx="6021171" cy="307586"/>
            </a:xfrm>
            <a:prstGeom prst="left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4" name="Left-Right Arrow 203">
              <a:extLst>
                <a:ext uri="{FF2B5EF4-FFF2-40B4-BE49-F238E27FC236}">
                  <a16:creationId xmlns:a16="http://schemas.microsoft.com/office/drawing/2014/main" id="{5A320C53-7DA4-2E48-B726-52E67AA25240}"/>
                </a:ext>
              </a:extLst>
            </p:cNvPr>
            <p:cNvSpPr/>
            <p:nvPr/>
          </p:nvSpPr>
          <p:spPr>
            <a:xfrm rot="16200000">
              <a:off x="2599217" y="3288476"/>
              <a:ext cx="307587" cy="301929"/>
            </a:xfrm>
            <a:prstGeom prst="leftRightArrow">
              <a:avLst>
                <a:gd name="adj1" fmla="val 58198"/>
                <a:gd name="adj2" fmla="val 3835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5" name="Left-Right Arrow 204">
              <a:extLst>
                <a:ext uri="{FF2B5EF4-FFF2-40B4-BE49-F238E27FC236}">
                  <a16:creationId xmlns:a16="http://schemas.microsoft.com/office/drawing/2014/main" id="{2FA457DB-40D6-444D-98C8-128C24F92E92}"/>
                </a:ext>
              </a:extLst>
            </p:cNvPr>
            <p:cNvSpPr/>
            <p:nvPr/>
          </p:nvSpPr>
          <p:spPr>
            <a:xfrm rot="16200000">
              <a:off x="1817573" y="3939358"/>
              <a:ext cx="671378" cy="301929"/>
            </a:xfrm>
            <a:prstGeom prst="leftRightArrow">
              <a:avLst>
                <a:gd name="adj1" fmla="val 58198"/>
                <a:gd name="adj2" fmla="val 26703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22C8B27-1827-4847-8684-832002181990}"/>
                </a:ext>
              </a:extLst>
            </p:cNvPr>
            <p:cNvGrpSpPr/>
            <p:nvPr/>
          </p:nvGrpSpPr>
          <p:grpSpPr>
            <a:xfrm>
              <a:off x="1494931" y="4169130"/>
              <a:ext cx="6232061" cy="788505"/>
              <a:chOff x="1379363" y="4477656"/>
              <a:chExt cx="5615286" cy="894173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83BB1380-1978-8A49-A811-C10B5A3A5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812" y="5173259"/>
                <a:ext cx="245327" cy="0"/>
              </a:xfrm>
              <a:prstGeom prst="lin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Dot"/>
                <a:miter lim="800000"/>
              </a:ln>
              <a:effectLst/>
            </p:spPr>
          </p:cxn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427C86E-BADD-F84A-A6C2-B4B43D1EDE62}"/>
                  </a:ext>
                </a:extLst>
              </p:cNvPr>
              <p:cNvSpPr/>
              <p:nvPr/>
            </p:nvSpPr>
            <p:spPr>
              <a:xfrm>
                <a:off x="5892882" y="4787690"/>
                <a:ext cx="1101767" cy="584138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Main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Memory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(DDR4 / HBM)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B1CEDF77-0059-C14A-98DD-7E27880365A0}"/>
                  </a:ext>
                </a:extLst>
              </p:cNvPr>
              <p:cNvSpPr/>
              <p:nvPr/>
            </p:nvSpPr>
            <p:spPr>
              <a:xfrm>
                <a:off x="2127937" y="4477656"/>
                <a:ext cx="494302" cy="29871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DMAs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FFAEE9FD-EFE1-754C-94FD-6C39C761BB36}"/>
                  </a:ext>
                </a:extLst>
              </p:cNvPr>
              <p:cNvSpPr/>
              <p:nvPr/>
            </p:nvSpPr>
            <p:spPr>
              <a:xfrm>
                <a:off x="3586869" y="4487675"/>
                <a:ext cx="494302" cy="29871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DMAs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219AADB-230C-7B4F-8C71-00C1F9A9AD9B}"/>
                  </a:ext>
                </a:extLst>
              </p:cNvPr>
              <p:cNvSpPr/>
              <p:nvPr/>
            </p:nvSpPr>
            <p:spPr>
              <a:xfrm>
                <a:off x="5207236" y="4500117"/>
                <a:ext cx="494302" cy="298715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DMAs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BA42D0C9-E359-C540-BF82-1EB34878D455}"/>
                  </a:ext>
                </a:extLst>
              </p:cNvPr>
              <p:cNvSpPr/>
              <p:nvPr/>
            </p:nvSpPr>
            <p:spPr>
              <a:xfrm>
                <a:off x="2843946" y="4776371"/>
                <a:ext cx="1237785" cy="56215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Accelerator-2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(Conv128)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726FFAF-A5EC-0F40-946A-66A7EAD79EC5}"/>
                  </a:ext>
                </a:extLst>
              </p:cNvPr>
              <p:cNvSpPr/>
              <p:nvPr/>
            </p:nvSpPr>
            <p:spPr>
              <a:xfrm>
                <a:off x="1379363" y="4764369"/>
                <a:ext cx="1237785" cy="57052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Accelerator-1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(Conv1024)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030F08-6D52-7949-A3E7-DCECE4937C6A}"/>
                  </a:ext>
                </a:extLst>
              </p:cNvPr>
              <p:cNvSpPr/>
              <p:nvPr/>
            </p:nvSpPr>
            <p:spPr>
              <a:xfrm>
                <a:off x="4463752" y="4809670"/>
                <a:ext cx="1237785" cy="562159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Accelerator-N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(Dense)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4E3169E-1510-2E49-BB43-3F572D5A2A19}"/>
                </a:ext>
              </a:extLst>
            </p:cNvPr>
            <p:cNvGrpSpPr/>
            <p:nvPr/>
          </p:nvGrpSpPr>
          <p:grpSpPr>
            <a:xfrm>
              <a:off x="3044218" y="3960737"/>
              <a:ext cx="618243" cy="441758"/>
              <a:chOff x="7062369" y="2815856"/>
              <a:chExt cx="557057" cy="700179"/>
            </a:xfrm>
            <a:noFill/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8DC5F0D8-AF27-3741-B5F5-557010F64529}"/>
                  </a:ext>
                </a:extLst>
              </p:cNvPr>
              <p:cNvGrpSpPr/>
              <p:nvPr/>
            </p:nvGrpSpPr>
            <p:grpSpPr>
              <a:xfrm>
                <a:off x="7117220" y="2859576"/>
                <a:ext cx="347257" cy="656459"/>
                <a:chOff x="7363965" y="2835295"/>
                <a:chExt cx="347257" cy="656459"/>
              </a:xfrm>
              <a:grpFill/>
            </p:grpSpPr>
            <p:sp>
              <p:nvSpPr>
                <p:cNvPr id="225" name="Can 224">
                  <a:extLst>
                    <a:ext uri="{FF2B5EF4-FFF2-40B4-BE49-F238E27FC236}">
                      <a16:creationId xmlns:a16="http://schemas.microsoft.com/office/drawing/2014/main" id="{A90FF31F-AAC6-5C4A-B3C2-096447B75808}"/>
                    </a:ext>
                  </a:extLst>
                </p:cNvPr>
                <p:cNvSpPr/>
                <p:nvPr/>
              </p:nvSpPr>
              <p:spPr>
                <a:xfrm>
                  <a:off x="7363965" y="2835295"/>
                  <a:ext cx="347257" cy="304013"/>
                </a:xfrm>
                <a:prstGeom prst="can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CB5526D5-BEDD-4745-8441-02818615B957}"/>
                    </a:ext>
                  </a:extLst>
                </p:cNvPr>
                <p:cNvCxnSpPr>
                  <a:cxnSpLocks/>
                  <a:stCxn id="225" idx="3"/>
                </p:cNvCxnSpPr>
                <p:nvPr/>
              </p:nvCxnSpPr>
              <p:spPr>
                <a:xfrm>
                  <a:off x="7537594" y="3139308"/>
                  <a:ext cx="0" cy="352446"/>
                </a:xfrm>
                <a:prstGeom prst="straightConnector1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2F73A48-99F3-0F47-BBF5-05691D4A7501}"/>
                  </a:ext>
                </a:extLst>
              </p:cNvPr>
              <p:cNvSpPr txBox="1"/>
              <p:nvPr/>
            </p:nvSpPr>
            <p:spPr>
              <a:xfrm>
                <a:off x="7062369" y="2815856"/>
                <a:ext cx="557057" cy="307777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FIFO</a:t>
                </a: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C669ACE-8151-0C46-88B7-6D472A498EF7}"/>
                </a:ext>
              </a:extLst>
            </p:cNvPr>
            <p:cNvGrpSpPr/>
            <p:nvPr/>
          </p:nvGrpSpPr>
          <p:grpSpPr>
            <a:xfrm>
              <a:off x="4846518" y="3984446"/>
              <a:ext cx="618243" cy="439609"/>
              <a:chOff x="7062368" y="2819262"/>
              <a:chExt cx="557057" cy="696773"/>
            </a:xfrm>
            <a:noFill/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8C1F3F14-D302-0A47-96BA-A2D243228314}"/>
                  </a:ext>
                </a:extLst>
              </p:cNvPr>
              <p:cNvGrpSpPr/>
              <p:nvPr/>
            </p:nvGrpSpPr>
            <p:grpSpPr>
              <a:xfrm>
                <a:off x="7117220" y="2859576"/>
                <a:ext cx="347257" cy="656459"/>
                <a:chOff x="7363965" y="2835295"/>
                <a:chExt cx="347257" cy="656459"/>
              </a:xfrm>
              <a:grpFill/>
            </p:grpSpPr>
            <p:sp>
              <p:nvSpPr>
                <p:cNvPr id="221" name="Can 220">
                  <a:extLst>
                    <a:ext uri="{FF2B5EF4-FFF2-40B4-BE49-F238E27FC236}">
                      <a16:creationId xmlns:a16="http://schemas.microsoft.com/office/drawing/2014/main" id="{422CCEE7-F9D9-3D45-9130-3EF2B82D2D65}"/>
                    </a:ext>
                  </a:extLst>
                </p:cNvPr>
                <p:cNvSpPr/>
                <p:nvPr/>
              </p:nvSpPr>
              <p:spPr>
                <a:xfrm>
                  <a:off x="7363965" y="2835295"/>
                  <a:ext cx="347257" cy="304013"/>
                </a:xfrm>
                <a:prstGeom prst="can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76281405-AF80-4C4E-AE8A-2214C8521406}"/>
                    </a:ext>
                  </a:extLst>
                </p:cNvPr>
                <p:cNvCxnSpPr>
                  <a:cxnSpLocks/>
                  <a:stCxn id="221" idx="3"/>
                </p:cNvCxnSpPr>
                <p:nvPr/>
              </p:nvCxnSpPr>
              <p:spPr>
                <a:xfrm>
                  <a:off x="7537594" y="3139308"/>
                  <a:ext cx="0" cy="352446"/>
                </a:xfrm>
                <a:prstGeom prst="straightConnector1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A4CC33C-2C01-9744-BA59-8E782620A090}"/>
                  </a:ext>
                </a:extLst>
              </p:cNvPr>
              <p:cNvSpPr txBox="1"/>
              <p:nvPr/>
            </p:nvSpPr>
            <p:spPr>
              <a:xfrm>
                <a:off x="7062368" y="2819262"/>
                <a:ext cx="557057" cy="30777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FIFO</a:t>
                </a: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1A0AD85A-CF7F-7840-AFF7-40C68AD47428}"/>
                </a:ext>
              </a:extLst>
            </p:cNvPr>
            <p:cNvGrpSpPr/>
            <p:nvPr/>
          </p:nvGrpSpPr>
          <p:grpSpPr>
            <a:xfrm>
              <a:off x="1774428" y="3064053"/>
              <a:ext cx="4626096" cy="945828"/>
              <a:chOff x="1774428" y="3064053"/>
              <a:chExt cx="4626096" cy="945828"/>
            </a:xfrm>
          </p:grpSpPr>
          <p:cxnSp>
            <p:nvCxnSpPr>
              <p:cNvPr id="216" name="Elbow Connector 215">
                <a:extLst>
                  <a:ext uri="{FF2B5EF4-FFF2-40B4-BE49-F238E27FC236}">
                    <a16:creationId xmlns:a16="http://schemas.microsoft.com/office/drawing/2014/main" id="{E95C60D7-2334-7847-ADA0-2E9BB2CBDD92}"/>
                  </a:ext>
                </a:extLst>
              </p:cNvPr>
              <p:cNvCxnSpPr>
                <a:cxnSpLocks/>
                <a:stCxn id="195" idx="2"/>
                <a:endCxn id="221" idx="1"/>
              </p:cNvCxnSpPr>
              <p:nvPr/>
            </p:nvCxnSpPr>
            <p:spPr>
              <a:xfrm rot="5400000">
                <a:off x="5277396" y="2886753"/>
                <a:ext cx="945826" cy="1300429"/>
              </a:xfrm>
              <a:prstGeom prst="bentConnector3">
                <a:avLst>
                  <a:gd name="adj1" fmla="val 86686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17" name="Elbow Connector 216">
                <a:extLst>
                  <a:ext uri="{FF2B5EF4-FFF2-40B4-BE49-F238E27FC236}">
                    <a16:creationId xmlns:a16="http://schemas.microsoft.com/office/drawing/2014/main" id="{0B2F059F-CB80-B345-A951-B54BC4C864DA}"/>
                  </a:ext>
                </a:extLst>
              </p:cNvPr>
              <p:cNvCxnSpPr>
                <a:cxnSpLocks/>
                <a:stCxn id="195" idx="2"/>
                <a:endCxn id="225" idx="1"/>
              </p:cNvCxnSpPr>
              <p:nvPr/>
            </p:nvCxnSpPr>
            <p:spPr>
              <a:xfrm rot="5400000">
                <a:off x="4387026" y="1974821"/>
                <a:ext cx="924265" cy="3102730"/>
              </a:xfrm>
              <a:prstGeom prst="bentConnector3">
                <a:avLst>
                  <a:gd name="adj1" fmla="val 88853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18" name="Elbow Connector 217">
                <a:extLst>
                  <a:ext uri="{FF2B5EF4-FFF2-40B4-BE49-F238E27FC236}">
                    <a16:creationId xmlns:a16="http://schemas.microsoft.com/office/drawing/2014/main" id="{603BB35E-5C1A-014C-84A5-187EAA8B4BB4}"/>
                  </a:ext>
                </a:extLst>
              </p:cNvPr>
              <p:cNvCxnSpPr>
                <a:cxnSpLocks/>
                <a:stCxn id="195" idx="2"/>
                <a:endCxn id="242" idx="1"/>
              </p:cNvCxnSpPr>
              <p:nvPr/>
            </p:nvCxnSpPr>
            <p:spPr>
              <a:xfrm rot="5400000">
                <a:off x="3621119" y="1217362"/>
                <a:ext cx="932713" cy="4626096"/>
              </a:xfrm>
              <a:prstGeom prst="bentConnector3">
                <a:avLst>
                  <a:gd name="adj1" fmla="val 88001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210" name="Left-Right Arrow 209">
              <a:extLst>
                <a:ext uri="{FF2B5EF4-FFF2-40B4-BE49-F238E27FC236}">
                  <a16:creationId xmlns:a16="http://schemas.microsoft.com/office/drawing/2014/main" id="{6E9C0BDE-547A-5644-AE4E-F08C682E2DBE}"/>
                </a:ext>
              </a:extLst>
            </p:cNvPr>
            <p:cNvSpPr/>
            <p:nvPr/>
          </p:nvSpPr>
          <p:spPr>
            <a:xfrm rot="16200000">
              <a:off x="3376742" y="3939358"/>
              <a:ext cx="671378" cy="301929"/>
            </a:xfrm>
            <a:prstGeom prst="leftRightArrow">
              <a:avLst>
                <a:gd name="adj1" fmla="val 58198"/>
                <a:gd name="adj2" fmla="val 26703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1" name="Left-Right Arrow 210">
              <a:extLst>
                <a:ext uri="{FF2B5EF4-FFF2-40B4-BE49-F238E27FC236}">
                  <a16:creationId xmlns:a16="http://schemas.microsoft.com/office/drawing/2014/main" id="{00C2BB02-F368-A84C-855D-81F04B0766A3}"/>
                </a:ext>
              </a:extLst>
            </p:cNvPr>
            <p:cNvSpPr/>
            <p:nvPr/>
          </p:nvSpPr>
          <p:spPr>
            <a:xfrm rot="16200000">
              <a:off x="5168515" y="3951175"/>
              <a:ext cx="695014" cy="301929"/>
            </a:xfrm>
            <a:prstGeom prst="leftRightArrow">
              <a:avLst>
                <a:gd name="adj1" fmla="val 58198"/>
                <a:gd name="adj2" fmla="val 26703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2" name="Left-Right Arrow 211">
              <a:extLst>
                <a:ext uri="{FF2B5EF4-FFF2-40B4-BE49-F238E27FC236}">
                  <a16:creationId xmlns:a16="http://schemas.microsoft.com/office/drawing/2014/main" id="{0D500A1A-7BB2-8049-A684-84D3D271A2BF}"/>
                </a:ext>
              </a:extLst>
            </p:cNvPr>
            <p:cNvSpPr/>
            <p:nvPr/>
          </p:nvSpPr>
          <p:spPr>
            <a:xfrm rot="16200000">
              <a:off x="6833527" y="3299156"/>
              <a:ext cx="307587" cy="301929"/>
            </a:xfrm>
            <a:prstGeom prst="leftRightArrow">
              <a:avLst>
                <a:gd name="adj1" fmla="val 58198"/>
                <a:gd name="adj2" fmla="val 3835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3" name="Left-Right Arrow 212">
              <a:extLst>
                <a:ext uri="{FF2B5EF4-FFF2-40B4-BE49-F238E27FC236}">
                  <a16:creationId xmlns:a16="http://schemas.microsoft.com/office/drawing/2014/main" id="{5494EAFF-3966-FA41-BEBA-037525D7B9BF}"/>
                </a:ext>
              </a:extLst>
            </p:cNvPr>
            <p:cNvSpPr/>
            <p:nvPr/>
          </p:nvSpPr>
          <p:spPr>
            <a:xfrm rot="16200000">
              <a:off x="6647632" y="3943003"/>
              <a:ext cx="671378" cy="301929"/>
            </a:xfrm>
            <a:prstGeom prst="leftRightArrow">
              <a:avLst>
                <a:gd name="adj1" fmla="val 58198"/>
                <a:gd name="adj2" fmla="val 26703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9B6952D-86A5-D94A-8843-B1EC545E8EFD}"/>
                </a:ext>
              </a:extLst>
            </p:cNvPr>
            <p:cNvSpPr/>
            <p:nvPr/>
          </p:nvSpPr>
          <p:spPr>
            <a:xfrm>
              <a:off x="5357113" y="1694427"/>
              <a:ext cx="2098952" cy="148185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D557BD4-81FA-CF46-A624-40C112B51A1E}"/>
                </a:ext>
              </a:extLst>
            </p:cNvPr>
            <p:cNvSpPr txBox="1"/>
            <p:nvPr/>
          </p:nvSpPr>
          <p:spPr>
            <a:xfrm>
              <a:off x="5881339" y="1705403"/>
              <a:ext cx="1059634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Scheduler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2EC8165-C1B8-524F-839D-F92764B64986}"/>
              </a:ext>
            </a:extLst>
          </p:cNvPr>
          <p:cNvSpPr/>
          <p:nvPr/>
        </p:nvSpPr>
        <p:spPr>
          <a:xfrm>
            <a:off x="447940" y="4649687"/>
            <a:ext cx="1470070" cy="577952"/>
          </a:xfrm>
          <a:prstGeom prst="rect">
            <a:avLst/>
          </a:prstGeom>
          <a:solidFill>
            <a:srgbClr val="FF0000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H2D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6EC6097-4D3E-C14F-BB13-C10453A53A3F}"/>
              </a:ext>
            </a:extLst>
          </p:cNvPr>
          <p:cNvSpPr/>
          <p:nvPr/>
        </p:nvSpPr>
        <p:spPr>
          <a:xfrm>
            <a:off x="3316417" y="4649687"/>
            <a:ext cx="1470070" cy="57795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D2H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086609-42AA-5147-825A-4540D77773D0}"/>
              </a:ext>
            </a:extLst>
          </p:cNvPr>
          <p:cNvSpPr/>
          <p:nvPr/>
        </p:nvSpPr>
        <p:spPr>
          <a:xfrm>
            <a:off x="1899181" y="4649687"/>
            <a:ext cx="1416613" cy="577952"/>
          </a:xfrm>
          <a:prstGeom prst="rect">
            <a:avLst/>
          </a:prstGeom>
          <a:solidFill>
            <a:srgbClr val="1E7640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K1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790F11-8035-F444-87B9-7869D1BFA153}"/>
              </a:ext>
            </a:extLst>
          </p:cNvPr>
          <p:cNvSpPr/>
          <p:nvPr/>
        </p:nvSpPr>
        <p:spPr>
          <a:xfrm>
            <a:off x="429111" y="5917091"/>
            <a:ext cx="1470070" cy="577952"/>
          </a:xfrm>
          <a:prstGeom prst="rect">
            <a:avLst/>
          </a:prstGeom>
          <a:solidFill>
            <a:srgbClr val="FF0000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H2D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95E2CA7-1D3E-FE41-88B3-7299E705D09C}"/>
              </a:ext>
            </a:extLst>
          </p:cNvPr>
          <p:cNvSpPr/>
          <p:nvPr/>
        </p:nvSpPr>
        <p:spPr>
          <a:xfrm>
            <a:off x="5776328" y="5917091"/>
            <a:ext cx="1470070" cy="57795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D2H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26B804B-004F-424B-8ED4-78C234647E69}"/>
              </a:ext>
            </a:extLst>
          </p:cNvPr>
          <p:cNvSpPr/>
          <p:nvPr/>
        </p:nvSpPr>
        <p:spPr>
          <a:xfrm>
            <a:off x="1880352" y="5917091"/>
            <a:ext cx="551415" cy="577952"/>
          </a:xfrm>
          <a:prstGeom prst="rect">
            <a:avLst/>
          </a:prstGeom>
          <a:solidFill>
            <a:srgbClr val="1E7640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K1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090254-CF63-734B-B46A-6C3436BA5CE5}"/>
              </a:ext>
            </a:extLst>
          </p:cNvPr>
          <p:cNvSpPr/>
          <p:nvPr/>
        </p:nvSpPr>
        <p:spPr>
          <a:xfrm>
            <a:off x="2421382" y="5913620"/>
            <a:ext cx="551415" cy="5779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K2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424538-7C2D-BB4E-884B-EDFCB6D06894}"/>
              </a:ext>
            </a:extLst>
          </p:cNvPr>
          <p:cNvSpPr/>
          <p:nvPr/>
        </p:nvSpPr>
        <p:spPr>
          <a:xfrm>
            <a:off x="2975476" y="5910149"/>
            <a:ext cx="551415" cy="5779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K3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2A948-243E-6C48-82D1-1107639902CF}"/>
              </a:ext>
            </a:extLst>
          </p:cNvPr>
          <p:cNvSpPr txBox="1"/>
          <p:nvPr/>
        </p:nvSpPr>
        <p:spPr>
          <a:xfrm>
            <a:off x="1899181" y="4341910"/>
            <a:ext cx="13200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Convolution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8DF7B3-2872-D24D-9C09-E1A27A2D56E0}"/>
              </a:ext>
            </a:extLst>
          </p:cNvPr>
          <p:cNvSpPr txBox="1"/>
          <p:nvPr/>
        </p:nvSpPr>
        <p:spPr>
          <a:xfrm>
            <a:off x="2390842" y="5596802"/>
            <a:ext cx="45878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E4A0C8-B369-2044-B2F5-AD9D039B0978}"/>
              </a:ext>
            </a:extLst>
          </p:cNvPr>
          <p:cNvSpPr txBox="1"/>
          <p:nvPr/>
        </p:nvSpPr>
        <p:spPr>
          <a:xfrm>
            <a:off x="2939178" y="6479545"/>
            <a:ext cx="8789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Pooling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660A03-5B31-BA44-B5D9-85BFD6EBAF06}"/>
              </a:ext>
            </a:extLst>
          </p:cNvPr>
          <p:cNvSpPr txBox="1"/>
          <p:nvPr/>
        </p:nvSpPr>
        <p:spPr>
          <a:xfrm>
            <a:off x="1801507" y="5593372"/>
            <a:ext cx="6521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DB4787-8CEC-ED41-BC6F-79CD2F9F1DEC}"/>
              </a:ext>
            </a:extLst>
          </p:cNvPr>
          <p:cNvSpPr/>
          <p:nvPr/>
        </p:nvSpPr>
        <p:spPr>
          <a:xfrm>
            <a:off x="3509827" y="5917091"/>
            <a:ext cx="551415" cy="577952"/>
          </a:xfrm>
          <a:prstGeom prst="rect">
            <a:avLst/>
          </a:prstGeom>
          <a:solidFill>
            <a:srgbClr val="1E7640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K4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D572BD-97B3-C645-915B-B68F0A7C1A07}"/>
              </a:ext>
            </a:extLst>
          </p:cNvPr>
          <p:cNvSpPr/>
          <p:nvPr/>
        </p:nvSpPr>
        <p:spPr>
          <a:xfrm>
            <a:off x="4050857" y="5913620"/>
            <a:ext cx="551415" cy="5779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K5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375356E-371F-C94B-A23D-DB29F68C7141}"/>
              </a:ext>
            </a:extLst>
          </p:cNvPr>
          <p:cNvSpPr/>
          <p:nvPr/>
        </p:nvSpPr>
        <p:spPr>
          <a:xfrm>
            <a:off x="4604951" y="5910149"/>
            <a:ext cx="551415" cy="5779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K6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(kernel)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4E7B24C-3C33-DA4F-883F-A175FA809B12}"/>
              </a:ext>
            </a:extLst>
          </p:cNvPr>
          <p:cNvSpPr txBox="1"/>
          <p:nvPr/>
        </p:nvSpPr>
        <p:spPr>
          <a:xfrm>
            <a:off x="4020317" y="5596802"/>
            <a:ext cx="45878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CF9271-4E0D-714B-92A1-CE44828E52FA}"/>
              </a:ext>
            </a:extLst>
          </p:cNvPr>
          <p:cNvSpPr txBox="1"/>
          <p:nvPr/>
        </p:nvSpPr>
        <p:spPr>
          <a:xfrm>
            <a:off x="4568653" y="6479545"/>
            <a:ext cx="8789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Pooling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A311A-B1A1-6E4A-A54F-4A4466E905B6}"/>
              </a:ext>
            </a:extLst>
          </p:cNvPr>
          <p:cNvSpPr txBox="1"/>
          <p:nvPr/>
        </p:nvSpPr>
        <p:spPr>
          <a:xfrm>
            <a:off x="3430982" y="5593372"/>
            <a:ext cx="6521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Conv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50196A-78BE-6742-A10B-CB7E0A2027E5}"/>
              </a:ext>
            </a:extLst>
          </p:cNvPr>
          <p:cNvCxnSpPr>
            <a:cxnSpLocks/>
          </p:cNvCxnSpPr>
          <p:nvPr/>
        </p:nvCxnSpPr>
        <p:spPr>
          <a:xfrm>
            <a:off x="5270784" y="6206067"/>
            <a:ext cx="43404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DCD3DC2-A49C-9E4B-8676-0C2B2C4C691A}"/>
              </a:ext>
            </a:extLst>
          </p:cNvPr>
          <p:cNvGrpSpPr/>
          <p:nvPr/>
        </p:nvGrpSpPr>
        <p:grpSpPr>
          <a:xfrm>
            <a:off x="9399191" y="5324849"/>
            <a:ext cx="2360523" cy="1504441"/>
            <a:chOff x="7980381" y="5079236"/>
            <a:chExt cx="2360523" cy="195781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A225672-5639-F541-B32D-8B0E89EFC51E}"/>
                </a:ext>
              </a:extLst>
            </p:cNvPr>
            <p:cNvSpPr/>
            <p:nvPr/>
          </p:nvSpPr>
          <p:spPr>
            <a:xfrm>
              <a:off x="7980381" y="5083634"/>
              <a:ext cx="186440" cy="577952"/>
            </a:xfrm>
            <a:prstGeom prst="rect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323F90E-13F4-344D-918D-A3272C16A3DD}"/>
                </a:ext>
              </a:extLst>
            </p:cNvPr>
            <p:cNvSpPr/>
            <p:nvPr/>
          </p:nvSpPr>
          <p:spPr>
            <a:xfrm>
              <a:off x="8247700" y="5083634"/>
              <a:ext cx="186440" cy="577952"/>
            </a:xfrm>
            <a:prstGeom prst="rect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1B7CBF9-EA73-774D-84AA-D59086AE083A}"/>
                </a:ext>
              </a:extLst>
            </p:cNvPr>
            <p:cNvSpPr/>
            <p:nvPr/>
          </p:nvSpPr>
          <p:spPr>
            <a:xfrm>
              <a:off x="8515019" y="5083634"/>
              <a:ext cx="186440" cy="577952"/>
            </a:xfrm>
            <a:prstGeom prst="rect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99042C-AFA9-034C-A435-2456A42C80BD}"/>
                </a:ext>
              </a:extLst>
            </p:cNvPr>
            <p:cNvSpPr/>
            <p:nvPr/>
          </p:nvSpPr>
          <p:spPr>
            <a:xfrm>
              <a:off x="8790663" y="5079236"/>
              <a:ext cx="186440" cy="577952"/>
            </a:xfrm>
            <a:prstGeom prst="rect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6CEE689-2585-9B40-A2AA-669AB6D2CA14}"/>
                </a:ext>
              </a:extLst>
            </p:cNvPr>
            <p:cNvCxnSpPr>
              <a:cxnSpLocks/>
            </p:cNvCxnSpPr>
            <p:nvPr/>
          </p:nvCxnSpPr>
          <p:spPr>
            <a:xfrm>
              <a:off x="9104985" y="5356876"/>
              <a:ext cx="43404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784B55-11BD-4D44-A8D6-3AC82276E104}"/>
                </a:ext>
              </a:extLst>
            </p:cNvPr>
            <p:cNvSpPr/>
            <p:nvPr/>
          </p:nvSpPr>
          <p:spPr>
            <a:xfrm>
              <a:off x="9640451" y="5079236"/>
              <a:ext cx="186440" cy="577952"/>
            </a:xfrm>
            <a:prstGeom prst="rect">
              <a:avLst/>
            </a:prstGeom>
            <a:solidFill>
              <a:srgbClr val="FF000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BB2F333-0709-C449-A0E7-0C363F75716F}"/>
                </a:ext>
              </a:extLst>
            </p:cNvPr>
            <p:cNvSpPr/>
            <p:nvPr/>
          </p:nvSpPr>
          <p:spPr>
            <a:xfrm>
              <a:off x="8225449" y="5764188"/>
              <a:ext cx="208692" cy="577952"/>
            </a:xfrm>
            <a:prstGeom prst="rect">
              <a:avLst/>
            </a:prstGeom>
            <a:solidFill>
              <a:srgbClr val="1E764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5130D8E-9C83-2046-94BB-B04440FAD203}"/>
                </a:ext>
              </a:extLst>
            </p:cNvPr>
            <p:cNvSpPr/>
            <p:nvPr/>
          </p:nvSpPr>
          <p:spPr>
            <a:xfrm>
              <a:off x="8515019" y="5764188"/>
              <a:ext cx="208692" cy="577952"/>
            </a:xfrm>
            <a:prstGeom prst="rect">
              <a:avLst/>
            </a:prstGeom>
            <a:solidFill>
              <a:srgbClr val="1E764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E765907-09E5-E249-93B8-8713C1A802FF}"/>
                </a:ext>
              </a:extLst>
            </p:cNvPr>
            <p:cNvSpPr/>
            <p:nvPr/>
          </p:nvSpPr>
          <p:spPr>
            <a:xfrm>
              <a:off x="8790663" y="5764188"/>
              <a:ext cx="208692" cy="577952"/>
            </a:xfrm>
            <a:prstGeom prst="rect">
              <a:avLst/>
            </a:prstGeom>
            <a:solidFill>
              <a:srgbClr val="1E764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DE6B2B7-1342-6E42-B491-B8FAD06178DB}"/>
                </a:ext>
              </a:extLst>
            </p:cNvPr>
            <p:cNvSpPr/>
            <p:nvPr/>
          </p:nvSpPr>
          <p:spPr>
            <a:xfrm>
              <a:off x="9841971" y="5764188"/>
              <a:ext cx="208692" cy="577952"/>
            </a:xfrm>
            <a:prstGeom prst="rect">
              <a:avLst/>
            </a:prstGeom>
            <a:solidFill>
              <a:srgbClr val="1E764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0B99A12-1460-0B4D-BC79-F70A4C7230FB}"/>
                </a:ext>
              </a:extLst>
            </p:cNvPr>
            <p:cNvSpPr/>
            <p:nvPr/>
          </p:nvSpPr>
          <p:spPr>
            <a:xfrm>
              <a:off x="9080095" y="5764188"/>
              <a:ext cx="208692" cy="577952"/>
            </a:xfrm>
            <a:prstGeom prst="rect">
              <a:avLst/>
            </a:prstGeom>
            <a:solidFill>
              <a:srgbClr val="1E7640"/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46F63EF-A731-A34F-A2C9-C5E3C559B968}"/>
                </a:ext>
              </a:extLst>
            </p:cNvPr>
            <p:cNvCxnSpPr>
              <a:cxnSpLocks/>
            </p:cNvCxnSpPr>
            <p:nvPr/>
          </p:nvCxnSpPr>
          <p:spPr>
            <a:xfrm>
              <a:off x="9377554" y="6029545"/>
              <a:ext cx="43404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9C43B6-570B-D046-B75F-A3155794273C}"/>
                </a:ext>
              </a:extLst>
            </p:cNvPr>
            <p:cNvSpPr/>
            <p:nvPr/>
          </p:nvSpPr>
          <p:spPr>
            <a:xfrm>
              <a:off x="8515690" y="6459094"/>
              <a:ext cx="208692" cy="5779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D1D2590-BB2B-3D48-8898-717C4832349A}"/>
                </a:ext>
              </a:extLst>
            </p:cNvPr>
            <p:cNvSpPr/>
            <p:nvPr/>
          </p:nvSpPr>
          <p:spPr>
            <a:xfrm>
              <a:off x="8805260" y="6459094"/>
              <a:ext cx="208692" cy="5779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36F72B-52AC-6642-A471-0B011420C42A}"/>
                </a:ext>
              </a:extLst>
            </p:cNvPr>
            <p:cNvSpPr/>
            <p:nvPr/>
          </p:nvSpPr>
          <p:spPr>
            <a:xfrm>
              <a:off x="9080904" y="6459094"/>
              <a:ext cx="208692" cy="5779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31B903-01E6-6546-BE67-B60375CF6950}"/>
                </a:ext>
              </a:extLst>
            </p:cNvPr>
            <p:cNvSpPr/>
            <p:nvPr/>
          </p:nvSpPr>
          <p:spPr>
            <a:xfrm>
              <a:off x="10132212" y="6459094"/>
              <a:ext cx="208692" cy="5779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BA1AA60-D5FA-3342-A4F3-8CE4D9AA497A}"/>
                </a:ext>
              </a:extLst>
            </p:cNvPr>
            <p:cNvSpPr/>
            <p:nvPr/>
          </p:nvSpPr>
          <p:spPr>
            <a:xfrm>
              <a:off x="9370336" y="6459094"/>
              <a:ext cx="208692" cy="5779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noFill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75025F8-B30B-474B-9BF1-4BB518A3DE07}"/>
                </a:ext>
              </a:extLst>
            </p:cNvPr>
            <p:cNvCxnSpPr>
              <a:cxnSpLocks/>
            </p:cNvCxnSpPr>
            <p:nvPr/>
          </p:nvCxnSpPr>
          <p:spPr>
            <a:xfrm>
              <a:off x="9667795" y="6724451"/>
              <a:ext cx="43404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F717A6D-F423-3744-8941-0EE481122ECB}"/>
              </a:ext>
            </a:extLst>
          </p:cNvPr>
          <p:cNvSpPr txBox="1"/>
          <p:nvPr/>
        </p:nvSpPr>
        <p:spPr>
          <a:xfrm>
            <a:off x="8805343" y="5020031"/>
            <a:ext cx="34369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Convolution Streamed Tasks (Tiles)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ADCC8-A164-5346-919A-F3694C0DAE19}"/>
              </a:ext>
            </a:extLst>
          </p:cNvPr>
          <p:cNvSpPr txBox="1"/>
          <p:nvPr/>
        </p:nvSpPr>
        <p:spPr>
          <a:xfrm rot="16200000">
            <a:off x="8299774" y="5905774"/>
            <a:ext cx="15142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~10000s Tasks</a:t>
            </a:r>
          </a:p>
        </p:txBody>
      </p:sp>
    </p:spTree>
    <p:extLst>
      <p:ext uri="{BB962C8B-B14F-4D97-AF65-F5344CB8AC3E}">
        <p14:creationId xmlns:p14="http://schemas.microsoft.com/office/powerpoint/2010/main" val="374283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D4F4-0B5B-5F4A-8D08-343BA343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RANGER Platform with Heterogenous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178A-88BF-4042-A7F3-10030B2A5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40" y="1329267"/>
            <a:ext cx="4919159" cy="24055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Accelerator Interface: Memory-mapped IO</a:t>
            </a:r>
          </a:p>
          <a:p>
            <a:r>
              <a:rPr lang="en-US" dirty="0"/>
              <a:t>RISC-V for host and accelerator devices</a:t>
            </a:r>
          </a:p>
          <a:p>
            <a:r>
              <a:rPr lang="en-US" dirty="0"/>
              <a:t>GEM5 based modeling and simulation</a:t>
            </a:r>
          </a:p>
          <a:p>
            <a:r>
              <a:rPr lang="en-US" dirty="0"/>
              <a:t>Perfect for stream dataflow tasks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51FEF4-A52B-D242-991F-9A4C06A793CD}"/>
              </a:ext>
            </a:extLst>
          </p:cNvPr>
          <p:cNvGrpSpPr/>
          <p:nvPr/>
        </p:nvGrpSpPr>
        <p:grpSpPr>
          <a:xfrm>
            <a:off x="5298168" y="854039"/>
            <a:ext cx="6783208" cy="5352028"/>
            <a:chOff x="1341559" y="729830"/>
            <a:chExt cx="6783208" cy="53520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5563A0F-8051-A743-A7B8-9F7A3B952F9F}"/>
                </a:ext>
              </a:extLst>
            </p:cNvPr>
            <p:cNvSpPr/>
            <p:nvPr/>
          </p:nvSpPr>
          <p:spPr>
            <a:xfrm>
              <a:off x="1354604" y="1308793"/>
              <a:ext cx="6537215" cy="1907375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DA95F95-704F-9E4D-9AD4-95E1D7072921}"/>
                </a:ext>
              </a:extLst>
            </p:cNvPr>
            <p:cNvSpPr/>
            <p:nvPr/>
          </p:nvSpPr>
          <p:spPr>
            <a:xfrm>
              <a:off x="5522643" y="1577145"/>
              <a:ext cx="2266753" cy="151400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9C28B15-0B0D-6846-93E8-42399C1DEDEC}"/>
                </a:ext>
              </a:extLst>
            </p:cNvPr>
            <p:cNvSpPr txBox="1"/>
            <p:nvPr/>
          </p:nvSpPr>
          <p:spPr>
            <a:xfrm>
              <a:off x="3694929" y="1323700"/>
              <a:ext cx="2025450" cy="2849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Host (RISC-V)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B7A0CC-2C15-1A4D-B558-65CF1A0BE46D}"/>
                </a:ext>
              </a:extLst>
            </p:cNvPr>
            <p:cNvSpPr/>
            <p:nvPr/>
          </p:nvSpPr>
          <p:spPr>
            <a:xfrm>
              <a:off x="1491994" y="1577146"/>
              <a:ext cx="2373109" cy="151400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280A3B7-BA58-CA4B-9697-B271A30272CA}"/>
                </a:ext>
              </a:extLst>
            </p:cNvPr>
            <p:cNvSpPr txBox="1"/>
            <p:nvPr/>
          </p:nvSpPr>
          <p:spPr>
            <a:xfrm>
              <a:off x="1670624" y="1582845"/>
              <a:ext cx="2241868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IRIS Run-time Framework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48209C0-25CA-0E44-97FF-9540BE87439F}"/>
                </a:ext>
              </a:extLst>
            </p:cNvPr>
            <p:cNvSpPr/>
            <p:nvPr/>
          </p:nvSpPr>
          <p:spPr>
            <a:xfrm>
              <a:off x="1618815" y="2735383"/>
              <a:ext cx="2158611" cy="26545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graph submission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F871DCC-5093-4F43-BCA4-4DE043A55A52}"/>
                </a:ext>
              </a:extLst>
            </p:cNvPr>
            <p:cNvSpPr/>
            <p:nvPr/>
          </p:nvSpPr>
          <p:spPr>
            <a:xfrm>
              <a:off x="3760627" y="736547"/>
              <a:ext cx="1941905" cy="29566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637A21D-A0EF-9249-B48C-94EC10E30783}"/>
                </a:ext>
              </a:extLst>
            </p:cNvPr>
            <p:cNvSpPr/>
            <p:nvPr/>
          </p:nvSpPr>
          <p:spPr>
            <a:xfrm>
              <a:off x="1618815" y="1869330"/>
              <a:ext cx="2158611" cy="26545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Derive Task Graph</a:t>
              </a:r>
            </a:p>
          </p:txBody>
        </p:sp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540C70B1-492C-E345-8C06-C9EABEF8D176}"/>
                </a:ext>
              </a:extLst>
            </p:cNvPr>
            <p:cNvSpPr/>
            <p:nvPr/>
          </p:nvSpPr>
          <p:spPr>
            <a:xfrm>
              <a:off x="1448839" y="3952669"/>
              <a:ext cx="418430" cy="201400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98DB3E8-785E-8443-B5F3-02C1FB7F1738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>
              <a:off x="1658055" y="4154069"/>
              <a:ext cx="0" cy="23348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0F24FD-0A41-AE47-B303-12580E7A396D}"/>
                </a:ext>
              </a:extLst>
            </p:cNvPr>
            <p:cNvSpPr txBox="1"/>
            <p:nvPr/>
          </p:nvSpPr>
          <p:spPr>
            <a:xfrm>
              <a:off x="1410490" y="3920689"/>
              <a:ext cx="671230" cy="2038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FIFO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25B9E93-329C-5C4E-AAD6-80422F68ED88}"/>
                </a:ext>
              </a:extLst>
            </p:cNvPr>
            <p:cNvSpPr txBox="1"/>
            <p:nvPr/>
          </p:nvSpPr>
          <p:spPr>
            <a:xfrm>
              <a:off x="3164757" y="3461356"/>
              <a:ext cx="3038174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Interconnect: Shared Bus (AXI4)/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NoC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5453B1-49F8-5647-BA84-37A64380D8EB}"/>
                </a:ext>
              </a:extLst>
            </p:cNvPr>
            <p:cNvSpPr/>
            <p:nvPr/>
          </p:nvSpPr>
          <p:spPr>
            <a:xfrm>
              <a:off x="5667904" y="1886591"/>
              <a:ext cx="2048534" cy="555118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Coarse grain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Scheduling Policy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(PEFT)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32E1CC0-70F0-5949-8320-9B95A63C5271}"/>
                </a:ext>
              </a:extLst>
            </p:cNvPr>
            <p:cNvSpPr/>
            <p:nvPr/>
          </p:nvSpPr>
          <p:spPr>
            <a:xfrm>
              <a:off x="5667904" y="2552502"/>
              <a:ext cx="2048534" cy="41087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Dispatch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AA8A263-C884-564A-9DA8-49706ED86359}"/>
                </a:ext>
              </a:extLst>
            </p:cNvPr>
            <p:cNvSpPr/>
            <p:nvPr/>
          </p:nvSpPr>
          <p:spPr>
            <a:xfrm>
              <a:off x="6182862" y="729830"/>
              <a:ext cx="1941905" cy="29566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69019B6-BC24-4B46-B85A-CD74A5524717}"/>
                </a:ext>
              </a:extLst>
            </p:cNvPr>
            <p:cNvSpPr/>
            <p:nvPr/>
          </p:nvSpPr>
          <p:spPr>
            <a:xfrm>
              <a:off x="1367893" y="736547"/>
              <a:ext cx="1941905" cy="29566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Application</a:t>
              </a:r>
            </a:p>
          </p:txBody>
        </p:sp>
        <p:sp>
          <p:nvSpPr>
            <p:cNvPr id="81" name="Can 80">
              <a:extLst>
                <a:ext uri="{FF2B5EF4-FFF2-40B4-BE49-F238E27FC236}">
                  <a16:creationId xmlns:a16="http://schemas.microsoft.com/office/drawing/2014/main" id="{BA094FDB-7825-A443-9714-1BCF349490C4}"/>
                </a:ext>
              </a:extLst>
            </p:cNvPr>
            <p:cNvSpPr/>
            <p:nvPr/>
          </p:nvSpPr>
          <p:spPr>
            <a:xfrm rot="5400000" flipV="1">
              <a:off x="4596123" y="2286951"/>
              <a:ext cx="233216" cy="582948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7AA4894-B518-BF4E-8E65-3E741C1CBC67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3865104" y="2576045"/>
              <a:ext cx="556154" cy="238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57D35E7-7128-414B-9E26-25738F2145C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275999" y="2304253"/>
              <a:ext cx="0" cy="54358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4D1C103-C191-2C44-8C7F-C409DDA87F0E}"/>
                </a:ext>
              </a:extLst>
            </p:cNvPr>
            <p:cNvSpPr txBox="1"/>
            <p:nvPr/>
          </p:nvSpPr>
          <p:spPr>
            <a:xfrm rot="10800000" flipV="1">
              <a:off x="4257960" y="2428774"/>
              <a:ext cx="974717" cy="2849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FIFO</a:t>
              </a:r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2DAEE96E-4F77-EB4B-8AD1-BE4C60A54D75}"/>
                </a:ext>
              </a:extLst>
            </p:cNvPr>
            <p:cNvCxnSpPr>
              <a:cxnSpLocks/>
              <a:stCxn id="71" idx="4"/>
              <a:endCxn id="65" idx="0"/>
            </p:cNvCxnSpPr>
            <p:nvPr/>
          </p:nvCxnSpPr>
          <p:spPr>
            <a:xfrm rot="5400000">
              <a:off x="4539103" y="1116316"/>
              <a:ext cx="276586" cy="108368"/>
            </a:xfrm>
            <a:prstGeom prst="bentConnector3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6" name="Elbow Connector 85">
              <a:extLst>
                <a:ext uri="{FF2B5EF4-FFF2-40B4-BE49-F238E27FC236}">
                  <a16:creationId xmlns:a16="http://schemas.microsoft.com/office/drawing/2014/main" id="{FFF71994-A200-2E4D-AB1C-F3B3E7D3A31C}"/>
                </a:ext>
              </a:extLst>
            </p:cNvPr>
            <p:cNvCxnSpPr>
              <a:cxnSpLocks/>
              <a:stCxn id="79" idx="4"/>
              <a:endCxn id="65" idx="0"/>
            </p:cNvCxnSpPr>
            <p:nvPr/>
          </p:nvCxnSpPr>
          <p:spPr>
            <a:xfrm rot="5400000">
              <a:off x="5746863" y="-98160"/>
              <a:ext cx="283303" cy="2530603"/>
            </a:xfrm>
            <a:prstGeom prst="bentConnector3">
              <a:avLst>
                <a:gd name="adj1" fmla="val 5000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CEF81D07-5C34-584E-8D5D-4A9537A62A6C}"/>
                </a:ext>
              </a:extLst>
            </p:cNvPr>
            <p:cNvCxnSpPr>
              <a:cxnSpLocks/>
              <a:stCxn id="80" idx="4"/>
              <a:endCxn id="65" idx="0"/>
            </p:cNvCxnSpPr>
            <p:nvPr/>
          </p:nvCxnSpPr>
          <p:spPr>
            <a:xfrm rot="16200000" flipH="1">
              <a:off x="3342736" y="28317"/>
              <a:ext cx="276586" cy="2284366"/>
            </a:xfrm>
            <a:prstGeom prst="bentConnector3">
              <a:avLst>
                <a:gd name="adj1" fmla="val 5000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B942E83-0646-1D41-B871-0181F2F4A676}"/>
                </a:ext>
              </a:extLst>
            </p:cNvPr>
            <p:cNvSpPr/>
            <p:nvPr/>
          </p:nvSpPr>
          <p:spPr>
            <a:xfrm>
              <a:off x="1618815" y="2257190"/>
              <a:ext cx="2158611" cy="372154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Metadata Initialization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F5CE750-3E50-464D-8A2D-922143FFDDD5}"/>
                </a:ext>
              </a:extLst>
            </p:cNvPr>
            <p:cNvSpPr txBox="1"/>
            <p:nvPr/>
          </p:nvSpPr>
          <p:spPr>
            <a:xfrm>
              <a:off x="5671058" y="1565169"/>
              <a:ext cx="2025450" cy="2862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Hierarchical Scheduler</a:t>
              </a:r>
            </a:p>
          </p:txBody>
        </p:sp>
        <p:sp>
          <p:nvSpPr>
            <p:cNvPr id="90" name="Left-Right Arrow 89">
              <a:extLst>
                <a:ext uri="{FF2B5EF4-FFF2-40B4-BE49-F238E27FC236}">
                  <a16:creationId xmlns:a16="http://schemas.microsoft.com/office/drawing/2014/main" id="{157EB1C5-15B3-DF4F-867F-E6E36DAA1438}"/>
                </a:ext>
              </a:extLst>
            </p:cNvPr>
            <p:cNvSpPr/>
            <p:nvPr/>
          </p:nvSpPr>
          <p:spPr>
            <a:xfrm>
              <a:off x="1341559" y="3452497"/>
              <a:ext cx="6537215" cy="322967"/>
            </a:xfrm>
            <a:prstGeom prst="leftRightArrow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1" name="Left-Right Arrow 90">
              <a:extLst>
                <a:ext uri="{FF2B5EF4-FFF2-40B4-BE49-F238E27FC236}">
                  <a16:creationId xmlns:a16="http://schemas.microsoft.com/office/drawing/2014/main" id="{C4D95CD7-C590-9945-89C4-16F6230CCC79}"/>
                </a:ext>
              </a:extLst>
            </p:cNvPr>
            <p:cNvSpPr/>
            <p:nvPr/>
          </p:nvSpPr>
          <p:spPr>
            <a:xfrm rot="16200000">
              <a:off x="2564111" y="3208660"/>
              <a:ext cx="312790" cy="327806"/>
            </a:xfrm>
            <a:prstGeom prst="leftRightArrow">
              <a:avLst>
                <a:gd name="adj1" fmla="val 58198"/>
                <a:gd name="adj2" fmla="val 2447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2" name="Left-Right Arrow 91">
              <a:extLst>
                <a:ext uri="{FF2B5EF4-FFF2-40B4-BE49-F238E27FC236}">
                  <a16:creationId xmlns:a16="http://schemas.microsoft.com/office/drawing/2014/main" id="{0F37D385-86D6-5247-8B52-945A968062E7}"/>
                </a:ext>
              </a:extLst>
            </p:cNvPr>
            <p:cNvSpPr/>
            <p:nvPr/>
          </p:nvSpPr>
          <p:spPr>
            <a:xfrm rot="16200000">
              <a:off x="3426250" y="3894182"/>
              <a:ext cx="704950" cy="327806"/>
            </a:xfrm>
            <a:prstGeom prst="leftRightArrow">
              <a:avLst>
                <a:gd name="adj1" fmla="val 62771"/>
                <a:gd name="adj2" fmla="val 248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718E7E8-F83A-824B-BDEC-11B88159B1A8}"/>
                </a:ext>
              </a:extLst>
            </p:cNvPr>
            <p:cNvSpPr/>
            <p:nvPr/>
          </p:nvSpPr>
          <p:spPr>
            <a:xfrm>
              <a:off x="1360736" y="4410393"/>
              <a:ext cx="1491479" cy="166101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Device-1(RISC-V)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032A90-93B5-2244-9E14-1581161CE1D8}"/>
                </a:ext>
              </a:extLst>
            </p:cNvPr>
            <p:cNvSpPr/>
            <p:nvPr/>
          </p:nvSpPr>
          <p:spPr>
            <a:xfrm>
              <a:off x="3119362" y="4422380"/>
              <a:ext cx="1491479" cy="164901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Device-2(RISC-V)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44E500A-F758-144B-ABF7-3E3E28B11387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86" y="4777725"/>
              <a:ext cx="295608" cy="0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6955F30-3E53-6F43-995D-A6E3767CD8E7}"/>
                </a:ext>
              </a:extLst>
            </p:cNvPr>
            <p:cNvSpPr/>
            <p:nvPr/>
          </p:nvSpPr>
          <p:spPr>
            <a:xfrm>
              <a:off x="6793200" y="4420717"/>
              <a:ext cx="1098619" cy="1661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Main 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Memory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 DDR4 /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HBM / 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3D-Memory )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201E8C4-327A-C54C-AFD7-7978F7DC053C}"/>
                </a:ext>
              </a:extLst>
            </p:cNvPr>
            <p:cNvSpPr/>
            <p:nvPr/>
          </p:nvSpPr>
          <p:spPr>
            <a:xfrm>
              <a:off x="2256603" y="4133651"/>
              <a:ext cx="595613" cy="2765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DMAs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CB8C9A2-08D6-1542-AE05-A7AFD51C2F75}"/>
                </a:ext>
              </a:extLst>
            </p:cNvPr>
            <p:cNvSpPr/>
            <p:nvPr/>
          </p:nvSpPr>
          <p:spPr>
            <a:xfrm>
              <a:off x="4014554" y="4142928"/>
              <a:ext cx="595613" cy="2765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DMAs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2170D0C-0378-4243-8F10-C63D93138B3E}"/>
                </a:ext>
              </a:extLst>
            </p:cNvPr>
            <p:cNvSpPr/>
            <p:nvPr/>
          </p:nvSpPr>
          <p:spPr>
            <a:xfrm>
              <a:off x="5967026" y="4154448"/>
              <a:ext cx="595613" cy="27658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DMAs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4B5B7B9-7DD0-B540-9609-C12D3D106820}"/>
                </a:ext>
              </a:extLst>
            </p:cNvPr>
            <p:cNvSpPr/>
            <p:nvPr/>
          </p:nvSpPr>
          <p:spPr>
            <a:xfrm>
              <a:off x="3262014" y="5545563"/>
              <a:ext cx="1194508" cy="3895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Accelerator-2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(Conv128)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4D46B68-36DD-2945-A130-356799B9689F}"/>
                </a:ext>
              </a:extLst>
            </p:cNvPr>
            <p:cNvSpPr/>
            <p:nvPr/>
          </p:nvSpPr>
          <p:spPr>
            <a:xfrm>
              <a:off x="3266492" y="4739499"/>
              <a:ext cx="1194508" cy="2849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Interface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E5F62A6-DCE4-B94B-B051-4543DC5E79AB}"/>
                </a:ext>
              </a:extLst>
            </p:cNvPr>
            <p:cNvSpPr/>
            <p:nvPr/>
          </p:nvSpPr>
          <p:spPr>
            <a:xfrm>
              <a:off x="3262014" y="5085711"/>
              <a:ext cx="1194508" cy="410877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ASCS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C6CC7EC-20A9-F94A-884A-42859EC43D6A}"/>
                </a:ext>
              </a:extLst>
            </p:cNvPr>
            <p:cNvSpPr/>
            <p:nvPr/>
          </p:nvSpPr>
          <p:spPr>
            <a:xfrm>
              <a:off x="1491993" y="5545563"/>
              <a:ext cx="1198493" cy="38959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Accelerator-1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(Conv1024)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A245079-A7C7-5846-AA96-CC9BDBDC416B}"/>
                </a:ext>
              </a:extLst>
            </p:cNvPr>
            <p:cNvSpPr/>
            <p:nvPr/>
          </p:nvSpPr>
          <p:spPr>
            <a:xfrm>
              <a:off x="1500456" y="4736918"/>
              <a:ext cx="1194508" cy="2849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Interface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2BAF50-A0F7-7F49-8E62-315AE0273423}"/>
                </a:ext>
              </a:extLst>
            </p:cNvPr>
            <p:cNvSpPr/>
            <p:nvPr/>
          </p:nvSpPr>
          <p:spPr>
            <a:xfrm>
              <a:off x="1495978" y="5072805"/>
              <a:ext cx="1194508" cy="410877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Fine grain: 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ASCS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6559E58-969E-C346-B4C6-43CA78E87806}"/>
                </a:ext>
              </a:extLst>
            </p:cNvPr>
            <p:cNvSpPr/>
            <p:nvPr/>
          </p:nvSpPr>
          <p:spPr>
            <a:xfrm>
              <a:off x="5071160" y="4441701"/>
              <a:ext cx="1491479" cy="1629698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Device-N(RISC-V)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E5C347-2C31-0A43-AD37-1CAEF64F1215}"/>
                </a:ext>
              </a:extLst>
            </p:cNvPr>
            <p:cNvSpPr/>
            <p:nvPr/>
          </p:nvSpPr>
          <p:spPr>
            <a:xfrm>
              <a:off x="5213811" y="5561344"/>
              <a:ext cx="1194508" cy="37380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Accelerator-N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(Dense)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7A864B-FAEA-A04C-9380-BE3E0DB81531}"/>
                </a:ext>
              </a:extLst>
            </p:cNvPr>
            <p:cNvSpPr/>
            <p:nvPr/>
          </p:nvSpPr>
          <p:spPr>
            <a:xfrm>
              <a:off x="5218289" y="4747243"/>
              <a:ext cx="1194508" cy="28491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Task Interface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23136C-8245-0745-BDAC-242E27FAEDBD}"/>
                </a:ext>
              </a:extLst>
            </p:cNvPr>
            <p:cNvSpPr/>
            <p:nvPr/>
          </p:nvSpPr>
          <p:spPr>
            <a:xfrm>
              <a:off x="5213811" y="5093455"/>
              <a:ext cx="1194508" cy="410877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ASCS</a:t>
              </a:r>
            </a:p>
          </p:txBody>
        </p:sp>
        <p:sp>
          <p:nvSpPr>
            <p:cNvPr id="110" name="Left-Right Arrow 109">
              <a:extLst>
                <a:ext uri="{FF2B5EF4-FFF2-40B4-BE49-F238E27FC236}">
                  <a16:creationId xmlns:a16="http://schemas.microsoft.com/office/drawing/2014/main" id="{C68EE256-FB08-0C45-8215-70DD4E415545}"/>
                </a:ext>
              </a:extLst>
            </p:cNvPr>
            <p:cNvSpPr/>
            <p:nvPr/>
          </p:nvSpPr>
          <p:spPr>
            <a:xfrm rot="16200000">
              <a:off x="7084587" y="3894932"/>
              <a:ext cx="704950" cy="327806"/>
            </a:xfrm>
            <a:prstGeom prst="leftRightArrow">
              <a:avLst>
                <a:gd name="adj1" fmla="val 58198"/>
                <a:gd name="adj2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65611151-CFFA-1F45-9418-3FEA1C4771AB}"/>
                </a:ext>
              </a:extLst>
            </p:cNvPr>
            <p:cNvSpPr/>
            <p:nvPr/>
          </p:nvSpPr>
          <p:spPr>
            <a:xfrm>
              <a:off x="3102764" y="3943798"/>
              <a:ext cx="418430" cy="201400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FD2A435-733A-E74D-A2C4-6AE911D60F0A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3311980" y="4145198"/>
              <a:ext cx="0" cy="23348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2487F43-5ED0-1F42-8037-9126AEDD2E33}"/>
                </a:ext>
              </a:extLst>
            </p:cNvPr>
            <p:cNvSpPr txBox="1"/>
            <p:nvPr/>
          </p:nvSpPr>
          <p:spPr>
            <a:xfrm>
              <a:off x="3065421" y="3915374"/>
              <a:ext cx="671230" cy="2038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FIFO</a:t>
              </a:r>
            </a:p>
          </p:txBody>
        </p:sp>
        <p:sp>
          <p:nvSpPr>
            <p:cNvPr id="114" name="Can 113">
              <a:extLst>
                <a:ext uri="{FF2B5EF4-FFF2-40B4-BE49-F238E27FC236}">
                  <a16:creationId xmlns:a16="http://schemas.microsoft.com/office/drawing/2014/main" id="{2CB87A4E-2A68-BD43-991F-F8A98FA2C706}"/>
                </a:ext>
              </a:extLst>
            </p:cNvPr>
            <p:cNvSpPr/>
            <p:nvPr/>
          </p:nvSpPr>
          <p:spPr>
            <a:xfrm>
              <a:off x="5059531" y="3966437"/>
              <a:ext cx="418430" cy="201400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A70B177-4049-7044-8BDC-E5D0AA120EAD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5268747" y="4167837"/>
              <a:ext cx="0" cy="23348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E83269-5566-E746-9086-F7ED6ACE68D8}"/>
                </a:ext>
              </a:extLst>
            </p:cNvPr>
            <p:cNvSpPr txBox="1"/>
            <p:nvPr/>
          </p:nvSpPr>
          <p:spPr>
            <a:xfrm>
              <a:off x="5023344" y="3937235"/>
              <a:ext cx="671230" cy="2038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FIFO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5224DAB-582D-3143-B38F-4F8637BCB2E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86" y="5810145"/>
              <a:ext cx="295608" cy="0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sp>
          <p:nvSpPr>
            <p:cNvPr id="118" name="Left-Right Arrow 117">
              <a:extLst>
                <a:ext uri="{FF2B5EF4-FFF2-40B4-BE49-F238E27FC236}">
                  <a16:creationId xmlns:a16="http://schemas.microsoft.com/office/drawing/2014/main" id="{E96468E1-0CA3-E744-B7AE-D48440B2D623}"/>
                </a:ext>
              </a:extLst>
            </p:cNvPr>
            <p:cNvSpPr/>
            <p:nvPr/>
          </p:nvSpPr>
          <p:spPr>
            <a:xfrm rot="16200000">
              <a:off x="7016175" y="3203665"/>
              <a:ext cx="312790" cy="327806"/>
            </a:xfrm>
            <a:prstGeom prst="leftRightArrow">
              <a:avLst>
                <a:gd name="adj1" fmla="val 58198"/>
                <a:gd name="adj2" fmla="val 2447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119" name="Elbow Connector 118">
              <a:extLst>
                <a:ext uri="{FF2B5EF4-FFF2-40B4-BE49-F238E27FC236}">
                  <a16:creationId xmlns:a16="http://schemas.microsoft.com/office/drawing/2014/main" id="{3E6B0E66-9247-6040-B2F7-E501B4DD9932}"/>
                </a:ext>
              </a:extLst>
            </p:cNvPr>
            <p:cNvCxnSpPr>
              <a:cxnSpLocks/>
              <a:stCxn id="78" idx="2"/>
              <a:endCxn id="114" idx="1"/>
            </p:cNvCxnSpPr>
            <p:nvPr/>
          </p:nvCxnSpPr>
          <p:spPr>
            <a:xfrm rot="5400000">
              <a:off x="5478930" y="2753196"/>
              <a:ext cx="1003059" cy="1423425"/>
            </a:xfrm>
            <a:prstGeom prst="bentConnector3">
              <a:avLst>
                <a:gd name="adj1" fmla="val 87503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8F3C3906-F469-E44A-B63A-5A8AAF0C3904}"/>
                </a:ext>
              </a:extLst>
            </p:cNvPr>
            <p:cNvCxnSpPr>
              <a:cxnSpLocks/>
              <a:stCxn id="78" idx="2"/>
              <a:endCxn id="111" idx="1"/>
            </p:cNvCxnSpPr>
            <p:nvPr/>
          </p:nvCxnSpPr>
          <p:spPr>
            <a:xfrm rot="5400000">
              <a:off x="4511865" y="1763493"/>
              <a:ext cx="980420" cy="3380192"/>
            </a:xfrm>
            <a:prstGeom prst="bentConnector3">
              <a:avLst>
                <a:gd name="adj1" fmla="val 8955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1" name="Elbow Connector 120">
              <a:extLst>
                <a:ext uri="{FF2B5EF4-FFF2-40B4-BE49-F238E27FC236}">
                  <a16:creationId xmlns:a16="http://schemas.microsoft.com/office/drawing/2014/main" id="{4EE455C0-64A6-744B-AF5B-E1FCD849A594}"/>
                </a:ext>
              </a:extLst>
            </p:cNvPr>
            <p:cNvCxnSpPr>
              <a:cxnSpLocks/>
              <a:stCxn id="78" idx="2"/>
              <a:endCxn id="73" idx="1"/>
            </p:cNvCxnSpPr>
            <p:nvPr/>
          </p:nvCxnSpPr>
          <p:spPr>
            <a:xfrm rot="5400000">
              <a:off x="3680468" y="940966"/>
              <a:ext cx="989291" cy="5034117"/>
            </a:xfrm>
            <a:prstGeom prst="bentConnector3">
              <a:avLst>
                <a:gd name="adj1" fmla="val 88610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2" name="Left-Right Arrow 121">
              <a:extLst>
                <a:ext uri="{FF2B5EF4-FFF2-40B4-BE49-F238E27FC236}">
                  <a16:creationId xmlns:a16="http://schemas.microsoft.com/office/drawing/2014/main" id="{F7B3E57D-36BA-4649-8B3D-AF34B6E598C1}"/>
                </a:ext>
              </a:extLst>
            </p:cNvPr>
            <p:cNvSpPr/>
            <p:nvPr/>
          </p:nvSpPr>
          <p:spPr>
            <a:xfrm rot="16200000">
              <a:off x="1696304" y="3889950"/>
              <a:ext cx="704950" cy="327806"/>
            </a:xfrm>
            <a:prstGeom prst="leftRightArrow">
              <a:avLst>
                <a:gd name="adj1" fmla="val 62771"/>
                <a:gd name="adj2" fmla="val 248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Left-Right Arrow 122">
              <a:extLst>
                <a:ext uri="{FF2B5EF4-FFF2-40B4-BE49-F238E27FC236}">
                  <a16:creationId xmlns:a16="http://schemas.microsoft.com/office/drawing/2014/main" id="{DA49042D-09DE-4542-9766-46FB7B0A382F}"/>
                </a:ext>
              </a:extLst>
            </p:cNvPr>
            <p:cNvSpPr/>
            <p:nvPr/>
          </p:nvSpPr>
          <p:spPr>
            <a:xfrm rot="16200000">
              <a:off x="5369389" y="3897205"/>
              <a:ext cx="704950" cy="327806"/>
            </a:xfrm>
            <a:prstGeom prst="leftRightArrow">
              <a:avLst>
                <a:gd name="adj1" fmla="val 62771"/>
                <a:gd name="adj2" fmla="val 248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96" name="Trapezoid 195">
            <a:extLst>
              <a:ext uri="{FF2B5EF4-FFF2-40B4-BE49-F238E27FC236}">
                <a16:creationId xmlns:a16="http://schemas.microsoft.com/office/drawing/2014/main" id="{83890374-F034-864C-BD28-2F8B180B9C08}"/>
              </a:ext>
            </a:extLst>
          </p:cNvPr>
          <p:cNvSpPr/>
          <p:nvPr/>
        </p:nvSpPr>
        <p:spPr>
          <a:xfrm rot="5400000">
            <a:off x="3626263" y="4807774"/>
            <a:ext cx="2245710" cy="1124190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5320303-D2AD-F146-96E5-BB30483FB850}"/>
              </a:ext>
            </a:extLst>
          </p:cNvPr>
          <p:cNvGrpSpPr/>
          <p:nvPr/>
        </p:nvGrpSpPr>
        <p:grpSpPr>
          <a:xfrm>
            <a:off x="1109171" y="4227316"/>
            <a:ext cx="3052444" cy="2267199"/>
            <a:chOff x="1896113" y="1546599"/>
            <a:chExt cx="3052444" cy="311684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7DAB62-6904-484F-96E7-CE65AE18D329}"/>
                </a:ext>
              </a:extLst>
            </p:cNvPr>
            <p:cNvSpPr/>
            <p:nvPr/>
          </p:nvSpPr>
          <p:spPr>
            <a:xfrm>
              <a:off x="1929141" y="1576142"/>
              <a:ext cx="3019416" cy="308729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5E269F-EEA7-F04C-930F-94B4B94D81E9}"/>
                </a:ext>
              </a:extLst>
            </p:cNvPr>
            <p:cNvSpPr/>
            <p:nvPr/>
          </p:nvSpPr>
          <p:spPr>
            <a:xfrm>
              <a:off x="2315039" y="3322890"/>
              <a:ext cx="1079967" cy="44419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Accelerator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A3B208-5601-5B47-B059-D01E6DFCA92F}"/>
                </a:ext>
              </a:extLst>
            </p:cNvPr>
            <p:cNvSpPr/>
            <p:nvPr/>
          </p:nvSpPr>
          <p:spPr>
            <a:xfrm>
              <a:off x="2315039" y="2581696"/>
              <a:ext cx="2450628" cy="39337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MEMCTRL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9CAA308-210C-5D4B-A0E9-BE127DD9857F}"/>
                </a:ext>
              </a:extLst>
            </p:cNvPr>
            <p:cNvSpPr/>
            <p:nvPr/>
          </p:nvSpPr>
          <p:spPr>
            <a:xfrm>
              <a:off x="4135014" y="3322890"/>
              <a:ext cx="630654" cy="44419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In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402A96B-264A-B647-B953-ED47A7410AB6}"/>
                </a:ext>
              </a:extLst>
            </p:cNvPr>
            <p:cNvSpPr/>
            <p:nvPr/>
          </p:nvSpPr>
          <p:spPr>
            <a:xfrm>
              <a:off x="2315039" y="4159733"/>
              <a:ext cx="2450629" cy="39337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SRAM (Buffers)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9AD7F67-B6EA-334D-BEA5-810101BE4710}"/>
                </a:ext>
              </a:extLst>
            </p:cNvPr>
            <p:cNvCxnSpPr/>
            <p:nvPr/>
          </p:nvCxnSpPr>
          <p:spPr>
            <a:xfrm flipV="1">
              <a:off x="2685028" y="3757478"/>
              <a:ext cx="0" cy="3958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E34496D-96FE-3340-8FBA-3D6A6BDE5237}"/>
                </a:ext>
              </a:extLst>
            </p:cNvPr>
            <p:cNvCxnSpPr/>
            <p:nvPr/>
          </p:nvCxnSpPr>
          <p:spPr>
            <a:xfrm flipV="1">
              <a:off x="4446117" y="3757478"/>
              <a:ext cx="0" cy="3958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EF7BF8F-B582-3845-9451-3A5DB73D2ECD}"/>
                </a:ext>
              </a:extLst>
            </p:cNvPr>
            <p:cNvSpPr/>
            <p:nvPr/>
          </p:nvSpPr>
          <p:spPr>
            <a:xfrm>
              <a:off x="3454302" y="3322890"/>
              <a:ext cx="630654" cy="44419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Out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487151D-FF4E-F14A-BE99-3CCF26130E33}"/>
                </a:ext>
              </a:extLst>
            </p:cNvPr>
            <p:cNvCxnSpPr/>
            <p:nvPr/>
          </p:nvCxnSpPr>
          <p:spPr>
            <a:xfrm flipV="1">
              <a:off x="3802233" y="3776066"/>
              <a:ext cx="0" cy="39586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ED02781-30DE-8841-9D38-B053C7C12406}"/>
                </a:ext>
              </a:extLst>
            </p:cNvPr>
            <p:cNvSpPr/>
            <p:nvPr/>
          </p:nvSpPr>
          <p:spPr>
            <a:xfrm>
              <a:off x="2298424" y="1881309"/>
              <a:ext cx="2450628" cy="362175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RISC-V (ASCS Scheduler)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B26416FE-F96F-AD4E-A235-CE27A597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4302" y="2267575"/>
              <a:ext cx="0" cy="31412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12AF0C00-10B8-9E45-A9B0-EDFF25F80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5027" y="2999167"/>
              <a:ext cx="0" cy="31412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585480D3-3433-C342-968F-7A7E448B9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468" y="2996461"/>
              <a:ext cx="0" cy="34781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1E55024-7A1F-3240-8DA4-3AA1D9ED285F}"/>
                </a:ext>
              </a:extLst>
            </p:cNvPr>
            <p:cNvSpPr txBox="1"/>
            <p:nvPr/>
          </p:nvSpPr>
          <p:spPr>
            <a:xfrm>
              <a:off x="2415770" y="3033208"/>
              <a:ext cx="40588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</a:t>
              </a:r>
            </a:p>
          </p:txBody>
        </p:sp>
        <p:sp>
          <p:nvSpPr>
            <p:cNvPr id="177" name="Left Brace 176">
              <a:extLst>
                <a:ext uri="{FF2B5EF4-FFF2-40B4-BE49-F238E27FC236}">
                  <a16:creationId xmlns:a16="http://schemas.microsoft.com/office/drawing/2014/main" id="{30BD6D64-07F6-A945-B6C4-7DC478FBDA29}"/>
                </a:ext>
              </a:extLst>
            </p:cNvPr>
            <p:cNvSpPr/>
            <p:nvPr/>
          </p:nvSpPr>
          <p:spPr>
            <a:xfrm>
              <a:off x="2087454" y="2586710"/>
              <a:ext cx="226807" cy="1180369"/>
            </a:xfrm>
            <a:prstGeom prst="leftBrac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9D6CBAE-47A0-1247-9389-6D3A8278DB22}"/>
                </a:ext>
              </a:extLst>
            </p:cNvPr>
            <p:cNvSpPr txBox="1"/>
            <p:nvPr/>
          </p:nvSpPr>
          <p:spPr>
            <a:xfrm rot="16200000">
              <a:off x="1307106" y="3356769"/>
              <a:ext cx="14550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Memory Mapped IO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610269B-C966-AA46-9B8B-52F22C2E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063" y="2975073"/>
              <a:ext cx="5006" cy="34781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A0182E4-7819-244F-ABEF-1086BB3D2ED1}"/>
                </a:ext>
              </a:extLst>
            </p:cNvPr>
            <p:cNvSpPr txBox="1"/>
            <p:nvPr/>
          </p:nvSpPr>
          <p:spPr>
            <a:xfrm>
              <a:off x="3153493" y="1546599"/>
              <a:ext cx="602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Device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C4DD647-327A-0545-BA27-B33B19DC3789}"/>
                </a:ext>
              </a:extLst>
            </p:cNvPr>
            <p:cNvSpPr txBox="1"/>
            <p:nvPr/>
          </p:nvSpPr>
          <p:spPr>
            <a:xfrm>
              <a:off x="2790555" y="3900353"/>
              <a:ext cx="663443" cy="201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ts val="11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Wide bus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77B78C0-BF8D-9F45-BC2F-9A90D8522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5833" y="2982318"/>
              <a:ext cx="5006" cy="34781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BBE028E-A56C-694C-B43E-A3CB18009113}"/>
                </a:ext>
              </a:extLst>
            </p:cNvPr>
            <p:cNvSpPr txBox="1"/>
            <p:nvPr/>
          </p:nvSpPr>
          <p:spPr>
            <a:xfrm>
              <a:off x="3660395" y="3011482"/>
              <a:ext cx="463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1A4C05E-CFD8-7741-B457-4DE47CC1B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3554" y="2996460"/>
              <a:ext cx="0" cy="34781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F5E75B3-71ED-4C44-8F60-D77F91400CCC}"/>
                </a:ext>
              </a:extLst>
            </p:cNvPr>
            <p:cNvSpPr txBox="1"/>
            <p:nvPr/>
          </p:nvSpPr>
          <p:spPr>
            <a:xfrm>
              <a:off x="3993867" y="3027203"/>
              <a:ext cx="463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C81C3E5-769C-C142-9AFA-B902D7C66339}"/>
                </a:ext>
              </a:extLst>
            </p:cNvPr>
            <p:cNvSpPr txBox="1"/>
            <p:nvPr/>
          </p:nvSpPr>
          <p:spPr>
            <a:xfrm>
              <a:off x="4368774" y="3020816"/>
              <a:ext cx="463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167C4FA-7641-2944-B62B-48E28E720E8D}"/>
                </a:ext>
              </a:extLst>
            </p:cNvPr>
            <p:cNvSpPr txBox="1"/>
            <p:nvPr/>
          </p:nvSpPr>
          <p:spPr>
            <a:xfrm>
              <a:off x="3305851" y="3011482"/>
              <a:ext cx="463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58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F0138-A3B0-4831-B642-483E3F83667A}"/>
              </a:ext>
            </a:extLst>
          </p:cNvPr>
          <p:cNvSpPr/>
          <p:nvPr/>
        </p:nvSpPr>
        <p:spPr>
          <a:xfrm>
            <a:off x="10105927" y="6200694"/>
            <a:ext cx="1846331" cy="548274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B94E-9200-D048-8501-8B5FA87D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Scheduler Flow (ISC-Paper)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4D29-985C-5C4F-A20E-31D44E9F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" y="1329267"/>
            <a:ext cx="4583501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OpenCL supports data flow pipelines</a:t>
            </a:r>
          </a:p>
          <a:p>
            <a:pPr lvl="1"/>
            <a:r>
              <a:rPr lang="en-US" sz="2000" dirty="0"/>
              <a:t>Use cases: FPGA, GPU</a:t>
            </a:r>
          </a:p>
          <a:p>
            <a:pPr lvl="1"/>
            <a:r>
              <a:rPr lang="en-US" sz="2000" dirty="0"/>
              <a:t>Needs support in IRIS (TBD)</a:t>
            </a:r>
          </a:p>
          <a:p>
            <a:r>
              <a:rPr lang="en-US" sz="2000" dirty="0"/>
              <a:t>For custom accelerators</a:t>
            </a:r>
          </a:p>
          <a:p>
            <a:pPr lvl="1"/>
            <a:r>
              <a:rPr lang="en-US" sz="2000" dirty="0"/>
              <a:t>Accelerator specific command scheduler</a:t>
            </a:r>
          </a:p>
          <a:p>
            <a:r>
              <a:rPr lang="en-US" sz="2000" dirty="0"/>
              <a:t>Why Accelerator Specific?</a:t>
            </a:r>
          </a:p>
          <a:p>
            <a:pPr lvl="1"/>
            <a:r>
              <a:rPr lang="en-US" sz="2000" dirty="0"/>
              <a:t>Configurable Tile size</a:t>
            </a:r>
          </a:p>
          <a:p>
            <a:pPr lvl="1"/>
            <a:r>
              <a:rPr lang="en-US" sz="2000" dirty="0"/>
              <a:t>Configurable Data reuse</a:t>
            </a:r>
          </a:p>
          <a:p>
            <a:pPr lvl="1"/>
            <a:r>
              <a:rPr lang="en-US" sz="2000" dirty="0"/>
              <a:t>Synchronize DMAs and Accelerators</a:t>
            </a:r>
          </a:p>
          <a:p>
            <a:pPr lvl="1"/>
            <a:r>
              <a:rPr lang="en-US" sz="2000" dirty="0"/>
              <a:t>Programmable is a best solution</a:t>
            </a:r>
          </a:p>
          <a:p>
            <a:pPr lvl="1"/>
            <a:r>
              <a:rPr lang="en-US" sz="2000" dirty="0"/>
              <a:t>Generic solution is possible, but cannot satisfy timing constraints</a:t>
            </a:r>
          </a:p>
          <a:p>
            <a:pPr lvl="2"/>
            <a:r>
              <a:rPr lang="en-US" sz="1600" dirty="0"/>
              <a:t>Hardware task scheduler solution can be an option</a:t>
            </a:r>
          </a:p>
          <a:p>
            <a:endParaRPr lang="en-US" sz="2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36C5AD-7AD2-AB45-B847-4BA1FD650719}"/>
              </a:ext>
            </a:extLst>
          </p:cNvPr>
          <p:cNvGrpSpPr/>
          <p:nvPr/>
        </p:nvGrpSpPr>
        <p:grpSpPr>
          <a:xfrm>
            <a:off x="4929307" y="3640056"/>
            <a:ext cx="7489102" cy="3178098"/>
            <a:chOff x="673427" y="2072253"/>
            <a:chExt cx="7489102" cy="317809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468717-9B3C-FA4D-90C0-EE1B5A369638}"/>
                </a:ext>
              </a:extLst>
            </p:cNvPr>
            <p:cNvSpPr/>
            <p:nvPr/>
          </p:nvSpPr>
          <p:spPr>
            <a:xfrm>
              <a:off x="2672097" y="3471240"/>
              <a:ext cx="914529" cy="822842"/>
            </a:xfrm>
            <a:prstGeom prst="rect">
              <a:avLst/>
            </a:prstGeom>
            <a:solidFill>
              <a:srgbClr val="3B6B39"/>
            </a:solidFill>
            <a:ln w="12700">
              <a:solidFill>
                <a:srgbClr val="000000"/>
              </a:solidFill>
            </a:ln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Heterogenous device Scheduler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(PEFT)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141E70-0057-5844-834D-41105B6A9049}"/>
                </a:ext>
              </a:extLst>
            </p:cNvPr>
            <p:cNvCxnSpPr>
              <a:cxnSpLocks/>
            </p:cNvCxnSpPr>
            <p:nvPr/>
          </p:nvCxnSpPr>
          <p:spPr>
            <a:xfrm>
              <a:off x="2386361" y="2072253"/>
              <a:ext cx="0" cy="3178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9208C-BEB4-9640-85F3-FC098FA6D24E}"/>
                </a:ext>
              </a:extLst>
            </p:cNvPr>
            <p:cNvSpPr txBox="1"/>
            <p:nvPr/>
          </p:nvSpPr>
          <p:spPr>
            <a:xfrm>
              <a:off x="673427" y="2235234"/>
              <a:ext cx="1680931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Task Graph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With profile data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71C496-8E3A-554E-BD9B-B99CA944BEE5}"/>
                </a:ext>
              </a:extLst>
            </p:cNvPr>
            <p:cNvSpPr txBox="1"/>
            <p:nvPr/>
          </p:nvSpPr>
          <p:spPr>
            <a:xfrm>
              <a:off x="2376660" y="4907594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Scheduler (RISC-V)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D55598-A826-4744-BF8C-2D9F034DA8E9}"/>
                </a:ext>
              </a:extLst>
            </p:cNvPr>
            <p:cNvSpPr txBox="1"/>
            <p:nvPr/>
          </p:nvSpPr>
          <p:spPr>
            <a:xfrm>
              <a:off x="712458" y="4906707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Host (RISC-V)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540929-EE94-3848-8658-D550C66CBEAE}"/>
                </a:ext>
              </a:extLst>
            </p:cNvPr>
            <p:cNvSpPr txBox="1"/>
            <p:nvPr/>
          </p:nvSpPr>
          <p:spPr>
            <a:xfrm>
              <a:off x="5265428" y="4904166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Device (RISC-V)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471CFF9-F30C-0C4F-9590-A9F0030DAA56}"/>
                </a:ext>
              </a:extLst>
            </p:cNvPr>
            <p:cNvCxnSpPr>
              <a:cxnSpLocks/>
            </p:cNvCxnSpPr>
            <p:nvPr/>
          </p:nvCxnSpPr>
          <p:spPr>
            <a:xfrm>
              <a:off x="4052640" y="2072253"/>
              <a:ext cx="0" cy="3178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8422E9-BFB8-E84F-B4A2-AC6B94D6027F}"/>
                </a:ext>
              </a:extLst>
            </p:cNvPr>
            <p:cNvGrpSpPr/>
            <p:nvPr/>
          </p:nvGrpSpPr>
          <p:grpSpPr>
            <a:xfrm>
              <a:off x="4592841" y="2785049"/>
              <a:ext cx="858639" cy="2135459"/>
              <a:chOff x="4091039" y="2743200"/>
              <a:chExt cx="858639" cy="2135459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2319B03-4EDF-4744-B6A3-5CA485934BFB}"/>
                  </a:ext>
                </a:extLst>
              </p:cNvPr>
              <p:cNvSpPr/>
              <p:nvPr/>
            </p:nvSpPr>
            <p:spPr>
              <a:xfrm>
                <a:off x="4091039" y="2743200"/>
                <a:ext cx="858639" cy="2135459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B4C3D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T1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AB6B415-B3CC-B944-9E53-3C5DC0EEC490}"/>
                  </a:ext>
                </a:extLst>
              </p:cNvPr>
              <p:cNvSpPr/>
              <p:nvPr/>
            </p:nvSpPr>
            <p:spPr>
              <a:xfrm>
                <a:off x="4277087" y="2992709"/>
                <a:ext cx="486540" cy="379141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DMAIN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69AE6CE-3D51-474C-9B76-27F6BE09C37D}"/>
                  </a:ext>
                </a:extLst>
              </p:cNvPr>
              <p:cNvSpPr/>
              <p:nvPr/>
            </p:nvSpPr>
            <p:spPr>
              <a:xfrm>
                <a:off x="4126148" y="3633330"/>
                <a:ext cx="788417" cy="379141"/>
              </a:xfrm>
              <a:prstGeom prst="ellipse">
                <a:avLst/>
              </a:prstGeom>
              <a:solidFill>
                <a:srgbClr val="1A873C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Kernel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8F9E10-A876-DD4A-945D-9D23F953C6AB}"/>
                  </a:ext>
                </a:extLst>
              </p:cNvPr>
              <p:cNvSpPr/>
              <p:nvPr/>
            </p:nvSpPr>
            <p:spPr>
              <a:xfrm>
                <a:off x="4277086" y="4329040"/>
                <a:ext cx="486540" cy="379141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DMAOut</a:t>
                </a: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CE4E1911-A23C-7A44-9142-A0E55A46AC19}"/>
                </a:ext>
              </a:extLst>
            </p:cNvPr>
            <p:cNvSpPr/>
            <p:nvPr/>
          </p:nvSpPr>
          <p:spPr>
            <a:xfrm>
              <a:off x="2118732" y="3735660"/>
              <a:ext cx="548416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1" name="Right Arrow 70">
              <a:extLst>
                <a:ext uri="{FF2B5EF4-FFF2-40B4-BE49-F238E27FC236}">
                  <a16:creationId xmlns:a16="http://schemas.microsoft.com/office/drawing/2014/main" id="{41D9D9B5-0AA2-7947-A1CF-FC6EEE484F35}"/>
                </a:ext>
              </a:extLst>
            </p:cNvPr>
            <p:cNvSpPr/>
            <p:nvPr/>
          </p:nvSpPr>
          <p:spPr>
            <a:xfrm>
              <a:off x="3586977" y="3724492"/>
              <a:ext cx="985017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140389-3C3E-5E4A-AFF2-0CE1C4FF91C5}"/>
                </a:ext>
              </a:extLst>
            </p:cNvPr>
            <p:cNvSpPr/>
            <p:nvPr/>
          </p:nvSpPr>
          <p:spPr>
            <a:xfrm>
              <a:off x="4091532" y="3386088"/>
              <a:ext cx="379141" cy="379141"/>
            </a:xfrm>
            <a:prstGeom prst="ellipse">
              <a:avLst/>
            </a:prstGeom>
            <a:solidFill>
              <a:srgbClr val="DAE8FC"/>
            </a:solidFill>
            <a:ln w="12700" cap="flat" cmpd="sng" algn="ctr">
              <a:solidFill>
                <a:srgbClr val="7792B8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T1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4C4AFC5-EF69-4241-9828-C50CF68F9D96}"/>
                </a:ext>
              </a:extLst>
            </p:cNvPr>
            <p:cNvSpPr/>
            <p:nvPr/>
          </p:nvSpPr>
          <p:spPr>
            <a:xfrm>
              <a:off x="3648707" y="3384429"/>
              <a:ext cx="379141" cy="379141"/>
            </a:xfrm>
            <a:prstGeom prst="ellipse">
              <a:avLst/>
            </a:prstGeom>
            <a:solidFill>
              <a:srgbClr val="DAE8FC"/>
            </a:solidFill>
            <a:ln w="12700" cap="flat" cmpd="sng" algn="ctr">
              <a:solidFill>
                <a:srgbClr val="7792B8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7DB285D-5240-E041-9278-9C2BB326A30B}"/>
                </a:ext>
              </a:extLst>
            </p:cNvPr>
            <p:cNvSpPr/>
            <p:nvPr/>
          </p:nvSpPr>
          <p:spPr>
            <a:xfrm>
              <a:off x="5715794" y="3374496"/>
              <a:ext cx="880947" cy="997196"/>
            </a:xfrm>
            <a:prstGeom prst="rect">
              <a:avLst/>
            </a:prstGeom>
            <a:solidFill>
              <a:srgbClr val="B85450"/>
            </a:solidFill>
            <a:ln w="12700">
              <a:solidFill>
                <a:srgbClr val="0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Accelerator specific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Stream Command Scheduler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(ASCS) </a:t>
              </a:r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3E4B6DB6-F9C5-5C4E-B349-4B6284B931E5}"/>
                </a:ext>
              </a:extLst>
            </p:cNvPr>
            <p:cNvSpPr/>
            <p:nvPr/>
          </p:nvSpPr>
          <p:spPr>
            <a:xfrm>
              <a:off x="5453340" y="3724513"/>
              <a:ext cx="262454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1C5D4A-5764-C442-A578-BEF59DDAA8A7}"/>
                </a:ext>
              </a:extLst>
            </p:cNvPr>
            <p:cNvSpPr/>
            <p:nvPr/>
          </p:nvSpPr>
          <p:spPr>
            <a:xfrm>
              <a:off x="6859324" y="3062253"/>
              <a:ext cx="734656" cy="379141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 IN-1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A66DE0-F960-C74E-8200-9FC8099A91FD}"/>
                </a:ext>
              </a:extLst>
            </p:cNvPr>
            <p:cNvSpPr txBox="1"/>
            <p:nvPr/>
          </p:nvSpPr>
          <p:spPr>
            <a:xfrm>
              <a:off x="4169116" y="2378989"/>
              <a:ext cx="1680931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Task with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Commands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1E76EF5-ACA9-794C-A36E-84439AD7CD52}"/>
                </a:ext>
              </a:extLst>
            </p:cNvPr>
            <p:cNvSpPr/>
            <p:nvPr/>
          </p:nvSpPr>
          <p:spPr>
            <a:xfrm>
              <a:off x="6881591" y="3705151"/>
              <a:ext cx="880947" cy="379141"/>
            </a:xfrm>
            <a:prstGeom prst="ellipse">
              <a:avLst/>
            </a:prstGeom>
            <a:solidFill>
              <a:srgbClr val="1A873C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Kernel-1</a:t>
              </a:r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F7F90334-9614-FA40-A2BA-5CB2925A8ADD}"/>
                </a:ext>
              </a:extLst>
            </p:cNvPr>
            <p:cNvSpPr/>
            <p:nvPr/>
          </p:nvSpPr>
          <p:spPr>
            <a:xfrm rot="19375436">
              <a:off x="6617446" y="3284149"/>
              <a:ext cx="262454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F4E65AA5-00D5-F645-88BB-2B9E008105BD}"/>
                </a:ext>
              </a:extLst>
            </p:cNvPr>
            <p:cNvSpPr/>
            <p:nvPr/>
          </p:nvSpPr>
          <p:spPr>
            <a:xfrm rot="2051131">
              <a:off x="6615363" y="4158021"/>
              <a:ext cx="262454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D8671D-2BD8-9847-B8A0-1650D8084218}"/>
                </a:ext>
              </a:extLst>
            </p:cNvPr>
            <p:cNvSpPr/>
            <p:nvPr/>
          </p:nvSpPr>
          <p:spPr>
            <a:xfrm>
              <a:off x="6865264" y="4309371"/>
              <a:ext cx="728716" cy="379141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 Out-1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62238A-DCB1-9C4D-A033-586D5A279299}"/>
                </a:ext>
              </a:extLst>
            </p:cNvPr>
            <p:cNvSpPr txBox="1"/>
            <p:nvPr/>
          </p:nvSpPr>
          <p:spPr>
            <a:xfrm>
              <a:off x="6370787" y="2844057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To </a:t>
              </a: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DMAIn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394C55-9F92-9748-97CC-28A53C1B57BE}"/>
                </a:ext>
              </a:extLst>
            </p:cNvPr>
            <p:cNvSpPr txBox="1"/>
            <p:nvPr/>
          </p:nvSpPr>
          <p:spPr>
            <a:xfrm>
              <a:off x="6481598" y="3471535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To Accelerator</a:t>
              </a:r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26EB019-AB0F-3C46-AE76-C86C1FE01B43}"/>
                </a:ext>
              </a:extLst>
            </p:cNvPr>
            <p:cNvSpPr/>
            <p:nvPr/>
          </p:nvSpPr>
          <p:spPr>
            <a:xfrm>
              <a:off x="6604904" y="3749870"/>
              <a:ext cx="262454" cy="289702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B4627F6-9198-2145-97CF-BEA13884E466}"/>
                </a:ext>
              </a:extLst>
            </p:cNvPr>
            <p:cNvSpPr txBox="1"/>
            <p:nvPr/>
          </p:nvSpPr>
          <p:spPr>
            <a:xfrm>
              <a:off x="6434497" y="4084292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To </a:t>
              </a:r>
              <a:r>
                <a:rPr kumimoji="0" lang="en-US" sz="12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DMAOut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4923128-0934-E14C-A22C-37C5543C5214}"/>
                </a:ext>
              </a:extLst>
            </p:cNvPr>
            <p:cNvCxnSpPr>
              <a:cxnSpLocks/>
              <a:stCxn id="115" idx="4"/>
              <a:endCxn id="116" idx="0"/>
            </p:cNvCxnSpPr>
            <p:nvPr/>
          </p:nvCxnSpPr>
          <p:spPr>
            <a:xfrm>
              <a:off x="5022159" y="3413699"/>
              <a:ext cx="0" cy="2614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517CDAF-CA48-E44E-8E1D-8AA36659AB3F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 flipH="1">
              <a:off x="5022158" y="4054320"/>
              <a:ext cx="1" cy="31656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596AD3-EECD-D344-AE0D-5C7964288D78}"/>
                </a:ext>
              </a:extLst>
            </p:cNvPr>
            <p:cNvSpPr txBox="1"/>
            <p:nvPr/>
          </p:nvSpPr>
          <p:spPr>
            <a:xfrm>
              <a:off x="6324745" y="2572050"/>
              <a:ext cx="1680931" cy="276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Sub-tasks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18E668D-D454-9B4A-9560-DCBD205FA899}"/>
                </a:ext>
              </a:extLst>
            </p:cNvPr>
            <p:cNvSpPr txBox="1"/>
            <p:nvPr/>
          </p:nvSpPr>
          <p:spPr>
            <a:xfrm>
              <a:off x="2371302" y="2086750"/>
              <a:ext cx="1680931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1</a:t>
              </a:r>
              <a:r>
                <a:rPr kumimoji="0" lang="en-US" sz="12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st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 Level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Coarse Grain Scheduler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4534B50-888C-8B44-9CEF-30937591C56D}"/>
                </a:ext>
              </a:extLst>
            </p:cNvPr>
            <p:cNvSpPr txBox="1"/>
            <p:nvPr/>
          </p:nvSpPr>
          <p:spPr>
            <a:xfrm>
              <a:off x="5246931" y="2086749"/>
              <a:ext cx="1680931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2</a:t>
              </a:r>
              <a:r>
                <a:rPr kumimoji="0" lang="en-US" sz="12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nd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  Level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Fine Grain Scheduler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12AD92-9608-4644-A3B6-91E3C80B6BD3}"/>
                </a:ext>
              </a:extLst>
            </p:cNvPr>
            <p:cNvSpPr txBox="1"/>
            <p:nvPr/>
          </p:nvSpPr>
          <p:spPr>
            <a:xfrm>
              <a:off x="704268" y="341227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15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6645133-B7C0-B545-B622-99892AAA7D2F}"/>
                </a:ext>
              </a:extLst>
            </p:cNvPr>
            <p:cNvGrpSpPr/>
            <p:nvPr/>
          </p:nvGrpSpPr>
          <p:grpSpPr>
            <a:xfrm>
              <a:off x="770562" y="2743200"/>
              <a:ext cx="1348169" cy="2151158"/>
              <a:chOff x="770562" y="2743200"/>
              <a:chExt cx="1348169" cy="215115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4BD3DD6-47C2-C844-93DB-85C821383890}"/>
                  </a:ext>
                </a:extLst>
              </p:cNvPr>
              <p:cNvSpPr/>
              <p:nvPr/>
            </p:nvSpPr>
            <p:spPr>
              <a:xfrm>
                <a:off x="1360449" y="2743200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T1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F38104F-3B63-D744-8026-7EF019F8250E}"/>
                  </a:ext>
                </a:extLst>
              </p:cNvPr>
              <p:cNvSpPr/>
              <p:nvPr/>
            </p:nvSpPr>
            <p:spPr>
              <a:xfrm>
                <a:off x="981308" y="3356519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T2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E119C15-D255-5446-83F4-8F8E2F925D86}"/>
                  </a:ext>
                </a:extLst>
              </p:cNvPr>
              <p:cNvSpPr/>
              <p:nvPr/>
            </p:nvSpPr>
            <p:spPr>
              <a:xfrm>
                <a:off x="1739590" y="3356519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T3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82A100-7B59-E046-B267-02BBD1025BD6}"/>
                  </a:ext>
                </a:extLst>
              </p:cNvPr>
              <p:cNvSpPr/>
              <p:nvPr/>
            </p:nvSpPr>
            <p:spPr>
              <a:xfrm>
                <a:off x="981308" y="3969838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T4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467D2DA-CE36-4F4B-ACB1-BCC0878814F2}"/>
                  </a:ext>
                </a:extLst>
              </p:cNvPr>
              <p:cNvSpPr/>
              <p:nvPr/>
            </p:nvSpPr>
            <p:spPr>
              <a:xfrm>
                <a:off x="1739590" y="3969838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T5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C9C9CEA-6CA7-3549-A22C-2CF04A572BD2}"/>
                  </a:ext>
                </a:extLst>
              </p:cNvPr>
              <p:cNvSpPr/>
              <p:nvPr/>
            </p:nvSpPr>
            <p:spPr>
              <a:xfrm>
                <a:off x="1360449" y="4515217"/>
                <a:ext cx="379141" cy="379141"/>
              </a:xfrm>
              <a:prstGeom prst="ellipse">
                <a:avLst/>
              </a:prstGeom>
              <a:solidFill>
                <a:srgbClr val="DAE8FC"/>
              </a:solidFill>
              <a:ln w="12700" cap="flat" cmpd="sng" algn="ctr">
                <a:solidFill>
                  <a:srgbClr val="7792B8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 panose="020F0502020204030204" pitchFamily="34" charset="0"/>
                  </a:rPr>
                  <a:t>T6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BFAAB1A-F53D-8F4C-8520-3C497736F107}"/>
                  </a:ext>
                </a:extLst>
              </p:cNvPr>
              <p:cNvCxnSpPr>
                <a:stCxn id="95" idx="4"/>
                <a:endCxn id="96" idx="0"/>
              </p:cNvCxnSpPr>
              <p:nvPr/>
            </p:nvCxnSpPr>
            <p:spPr>
              <a:xfrm flipH="1">
                <a:off x="1170879" y="3122341"/>
                <a:ext cx="379141" cy="2341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4DABDC29-DE35-E940-9231-F07BB49BD8C2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1550020" y="3122341"/>
                <a:ext cx="379141" cy="2341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67C5429-76DD-9D46-9A54-DE1E183EDAD0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1170879" y="3735660"/>
                <a:ext cx="0" cy="2341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9EFB6EC-6994-B847-84B2-E3FB1CEA1E61}"/>
                  </a:ext>
                </a:extLst>
              </p:cNvPr>
              <p:cNvCxnSpPr>
                <a:cxnSpLocks/>
                <a:stCxn id="96" idx="4"/>
                <a:endCxn id="99" idx="1"/>
              </p:cNvCxnSpPr>
              <p:nvPr/>
            </p:nvCxnSpPr>
            <p:spPr>
              <a:xfrm>
                <a:off x="1170879" y="3735660"/>
                <a:ext cx="624235" cy="28970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ABBD755-DEB8-3E43-802A-CADBA2C52060}"/>
                  </a:ext>
                </a:extLst>
              </p:cNvPr>
              <p:cNvCxnSpPr>
                <a:cxnSpLocks/>
                <a:stCxn id="97" idx="4"/>
                <a:endCxn id="98" idx="7"/>
              </p:cNvCxnSpPr>
              <p:nvPr/>
            </p:nvCxnSpPr>
            <p:spPr>
              <a:xfrm flipH="1">
                <a:off x="1304925" y="3735660"/>
                <a:ext cx="624236" cy="28970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CD95945F-55CA-1C4C-B24C-0217C9035544}"/>
                  </a:ext>
                </a:extLst>
              </p:cNvPr>
              <p:cNvCxnSpPr>
                <a:cxnSpLocks/>
                <a:stCxn id="97" idx="4"/>
                <a:endCxn id="99" idx="0"/>
              </p:cNvCxnSpPr>
              <p:nvPr/>
            </p:nvCxnSpPr>
            <p:spPr>
              <a:xfrm>
                <a:off x="1929161" y="3735660"/>
                <a:ext cx="0" cy="2341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2848E72-A1BE-0F4C-84B0-EA5946788EAB}"/>
                  </a:ext>
                </a:extLst>
              </p:cNvPr>
              <p:cNvCxnSpPr>
                <a:cxnSpLocks/>
                <a:stCxn id="98" idx="4"/>
                <a:endCxn id="100" idx="1"/>
              </p:cNvCxnSpPr>
              <p:nvPr/>
            </p:nvCxnSpPr>
            <p:spPr>
              <a:xfrm>
                <a:off x="1170879" y="4348979"/>
                <a:ext cx="245094" cy="221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89C065E9-FCA7-A843-81DC-4E3E58CC3455}"/>
                  </a:ext>
                </a:extLst>
              </p:cNvPr>
              <p:cNvCxnSpPr>
                <a:cxnSpLocks/>
                <a:stCxn id="99" idx="4"/>
                <a:endCxn id="100" idx="7"/>
              </p:cNvCxnSpPr>
              <p:nvPr/>
            </p:nvCxnSpPr>
            <p:spPr>
              <a:xfrm flipH="1">
                <a:off x="1684066" y="4348979"/>
                <a:ext cx="245095" cy="221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6885B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C44BE3B-4BF7-374C-A721-D287D6A4FB26}"/>
                  </a:ext>
                </a:extLst>
              </p:cNvPr>
              <p:cNvSpPr txBox="1"/>
              <p:nvPr/>
            </p:nvSpPr>
            <p:spPr>
              <a:xfrm>
                <a:off x="1095255" y="2768438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10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31E9667-DDAE-2F4B-B133-812233563CA9}"/>
                  </a:ext>
                </a:extLst>
              </p:cNvPr>
              <p:cNvSpPr txBox="1"/>
              <p:nvPr/>
            </p:nvSpPr>
            <p:spPr>
              <a:xfrm>
                <a:off x="1460037" y="3396792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E8F34C-CED5-1444-B05E-0A34D4D846F1}"/>
                  </a:ext>
                </a:extLst>
              </p:cNvPr>
              <p:cNvSpPr txBox="1"/>
              <p:nvPr/>
            </p:nvSpPr>
            <p:spPr>
              <a:xfrm>
                <a:off x="770562" y="401708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A471CF8-AF2E-964F-9EE6-D43B237D484D}"/>
                  </a:ext>
                </a:extLst>
              </p:cNvPr>
              <p:cNvSpPr txBox="1"/>
              <p:nvPr/>
            </p:nvSpPr>
            <p:spPr>
              <a:xfrm>
                <a:off x="1463366" y="4025146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7B38B4F-D45C-554E-BF99-6B6E67B44D82}"/>
                  </a:ext>
                </a:extLst>
              </p:cNvPr>
              <p:cNvSpPr txBox="1"/>
              <p:nvPr/>
            </p:nvSpPr>
            <p:spPr>
              <a:xfrm>
                <a:off x="1078322" y="4598479"/>
                <a:ext cx="3417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12</a:t>
                </a: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B51E178-D864-0445-87DF-21DBCEE20CC6}"/>
                </a:ext>
              </a:extLst>
            </p:cNvPr>
            <p:cNvCxnSpPr>
              <a:cxnSpLocks/>
            </p:cNvCxnSpPr>
            <p:nvPr/>
          </p:nvCxnSpPr>
          <p:spPr>
            <a:xfrm>
              <a:off x="7890093" y="2072253"/>
              <a:ext cx="0" cy="3178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0D68BF-AC06-0C46-A69B-1C29384115E6}"/>
                </a:ext>
              </a:extLst>
            </p:cNvPr>
            <p:cNvCxnSpPr>
              <a:cxnSpLocks/>
            </p:cNvCxnSpPr>
            <p:nvPr/>
          </p:nvCxnSpPr>
          <p:spPr>
            <a:xfrm>
              <a:off x="694961" y="2072253"/>
              <a:ext cx="0" cy="3178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0991AA7-79CE-2E48-B7E8-920919D683AD}"/>
              </a:ext>
            </a:extLst>
          </p:cNvPr>
          <p:cNvGrpSpPr/>
          <p:nvPr/>
        </p:nvGrpSpPr>
        <p:grpSpPr>
          <a:xfrm>
            <a:off x="5131028" y="834972"/>
            <a:ext cx="6713249" cy="2594026"/>
            <a:chOff x="950512" y="2216012"/>
            <a:chExt cx="6713249" cy="286352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E660689-DA2D-A942-8832-7274E0518AA1}"/>
                </a:ext>
              </a:extLst>
            </p:cNvPr>
            <p:cNvSpPr/>
            <p:nvPr/>
          </p:nvSpPr>
          <p:spPr>
            <a:xfrm>
              <a:off x="4677397" y="2493011"/>
              <a:ext cx="746591" cy="2586524"/>
            </a:xfrm>
            <a:prstGeom prst="rect">
              <a:avLst/>
            </a:prstGeom>
            <a:solidFill>
              <a:srgbClr val="FFF2CC"/>
            </a:solidFill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D89518BD-479F-AA46-940D-75A236C78B4D}"/>
                </a:ext>
              </a:extLst>
            </p:cNvPr>
            <p:cNvGrpSpPr/>
            <p:nvPr/>
          </p:nvGrpSpPr>
          <p:grpSpPr>
            <a:xfrm>
              <a:off x="3184215" y="2589425"/>
              <a:ext cx="2239773" cy="360304"/>
              <a:chOff x="2566148" y="1895158"/>
              <a:chExt cx="2239773" cy="360304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8430C4FD-FB68-C14E-8B0A-D37A149C416B}"/>
                  </a:ext>
                </a:extLst>
              </p:cNvPr>
              <p:cNvSpPr/>
              <p:nvPr/>
            </p:nvSpPr>
            <p:spPr>
              <a:xfrm>
                <a:off x="2566148" y="1895158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DMA-In-1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1C87C754-65DD-A146-9E9A-6ABC05FA1575}"/>
                  </a:ext>
                </a:extLst>
              </p:cNvPr>
              <p:cNvSpPr/>
              <p:nvPr/>
            </p:nvSpPr>
            <p:spPr>
              <a:xfrm>
                <a:off x="3312739" y="1895158"/>
                <a:ext cx="746591" cy="360304"/>
              </a:xfrm>
              <a:prstGeom prst="rect">
                <a:avLst/>
              </a:prstGeom>
              <a:solidFill>
                <a:srgbClr val="1A883C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Kernel-1 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549D91E3-560D-0D44-93FB-DA62B69D4D33}"/>
                  </a:ext>
                </a:extLst>
              </p:cNvPr>
              <p:cNvSpPr/>
              <p:nvPr/>
            </p:nvSpPr>
            <p:spPr>
              <a:xfrm>
                <a:off x="4059330" y="1895158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DMA-Out-1</a:t>
                </a: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3D51723-5133-4448-B39B-2055EE49CE88}"/>
                </a:ext>
              </a:extLst>
            </p:cNvPr>
            <p:cNvSpPr txBox="1"/>
            <p:nvPr/>
          </p:nvSpPr>
          <p:spPr>
            <a:xfrm>
              <a:off x="3347523" y="222009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8A1619-8C2C-9E4E-8991-195D937F792C}"/>
                </a:ext>
              </a:extLst>
            </p:cNvPr>
            <p:cNvSpPr txBox="1"/>
            <p:nvPr/>
          </p:nvSpPr>
          <p:spPr>
            <a:xfrm>
              <a:off x="4068216" y="222009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AAB043E-DB39-EE4D-8F6E-033F54D1C900}"/>
                </a:ext>
              </a:extLst>
            </p:cNvPr>
            <p:cNvSpPr txBox="1"/>
            <p:nvPr/>
          </p:nvSpPr>
          <p:spPr>
            <a:xfrm>
              <a:off x="4803115" y="222009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T2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6AE20A1-FD07-1449-BF6A-8C872073A17F}"/>
                </a:ext>
              </a:extLst>
            </p:cNvPr>
            <p:cNvGrpSpPr/>
            <p:nvPr/>
          </p:nvGrpSpPr>
          <p:grpSpPr>
            <a:xfrm>
              <a:off x="3930806" y="3127601"/>
              <a:ext cx="2239773" cy="360304"/>
              <a:chOff x="3312739" y="2444642"/>
              <a:chExt cx="2239773" cy="36030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732BC178-1800-E74F-99DF-CE3E0052C326}"/>
                  </a:ext>
                </a:extLst>
              </p:cNvPr>
              <p:cNvSpPr/>
              <p:nvPr/>
            </p:nvSpPr>
            <p:spPr>
              <a:xfrm>
                <a:off x="3312739" y="2444642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DMA-In-2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E6FB350-2B88-5440-ACE1-BA77491D32FB}"/>
                  </a:ext>
                </a:extLst>
              </p:cNvPr>
              <p:cNvSpPr/>
              <p:nvPr/>
            </p:nvSpPr>
            <p:spPr>
              <a:xfrm>
                <a:off x="4059330" y="2444642"/>
                <a:ext cx="746591" cy="360304"/>
              </a:xfrm>
              <a:prstGeom prst="rect">
                <a:avLst/>
              </a:prstGeom>
              <a:solidFill>
                <a:srgbClr val="1A883C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Kernel-2                    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0C6504B7-DAFF-EB46-929D-E465492C4495}"/>
                  </a:ext>
                </a:extLst>
              </p:cNvPr>
              <p:cNvSpPr/>
              <p:nvPr/>
            </p:nvSpPr>
            <p:spPr>
              <a:xfrm>
                <a:off x="4805921" y="2444642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DMA-Out-2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79E57F3-DE5E-0248-BE8D-289A252800BF}"/>
                </a:ext>
              </a:extLst>
            </p:cNvPr>
            <p:cNvGrpSpPr/>
            <p:nvPr/>
          </p:nvGrpSpPr>
          <p:grpSpPr>
            <a:xfrm>
              <a:off x="4677397" y="3665777"/>
              <a:ext cx="2239773" cy="360304"/>
              <a:chOff x="4059330" y="2994126"/>
              <a:chExt cx="2239773" cy="360304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49C386C-1D33-AA4B-B825-5E8F1ACEDAE1}"/>
                  </a:ext>
                </a:extLst>
              </p:cNvPr>
              <p:cNvSpPr/>
              <p:nvPr/>
            </p:nvSpPr>
            <p:spPr>
              <a:xfrm>
                <a:off x="4059330" y="2994126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DMA-In-3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580ED56B-C17C-C140-9E8E-52CCEB8EA5FC}"/>
                  </a:ext>
                </a:extLst>
              </p:cNvPr>
              <p:cNvSpPr/>
              <p:nvPr/>
            </p:nvSpPr>
            <p:spPr>
              <a:xfrm>
                <a:off x="4805921" y="2994126"/>
                <a:ext cx="746591" cy="360304"/>
              </a:xfrm>
              <a:prstGeom prst="rect">
                <a:avLst/>
              </a:prstGeom>
              <a:solidFill>
                <a:srgbClr val="1A883C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Kernel-3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1100739-0971-4348-97CD-64C927650DF3}"/>
                  </a:ext>
                </a:extLst>
              </p:cNvPr>
              <p:cNvSpPr/>
              <p:nvPr/>
            </p:nvSpPr>
            <p:spPr>
              <a:xfrm>
                <a:off x="5552512" y="2994126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DMA-Out-3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D11348C-81E4-6641-8EA6-A9954B0F3914}"/>
                </a:ext>
              </a:extLst>
            </p:cNvPr>
            <p:cNvGrpSpPr/>
            <p:nvPr/>
          </p:nvGrpSpPr>
          <p:grpSpPr>
            <a:xfrm>
              <a:off x="5423988" y="4203952"/>
              <a:ext cx="2239773" cy="360304"/>
              <a:chOff x="4805921" y="3509685"/>
              <a:chExt cx="2239773" cy="360304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5935B6B-1367-6D43-ABE3-24C2BA9CFA7F}"/>
                  </a:ext>
                </a:extLst>
              </p:cNvPr>
              <p:cNvSpPr/>
              <p:nvPr/>
            </p:nvSpPr>
            <p:spPr>
              <a:xfrm>
                <a:off x="4805921" y="3509685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DMA-In-4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523BFCB-9188-5342-BD86-CADE6DAAB47F}"/>
                  </a:ext>
                </a:extLst>
              </p:cNvPr>
              <p:cNvSpPr/>
              <p:nvPr/>
            </p:nvSpPr>
            <p:spPr>
              <a:xfrm>
                <a:off x="5552512" y="3509685"/>
                <a:ext cx="746591" cy="360304"/>
              </a:xfrm>
              <a:prstGeom prst="rect">
                <a:avLst/>
              </a:prstGeom>
              <a:solidFill>
                <a:srgbClr val="1A883C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Kernel-4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2884066-B9EE-2943-A83F-822A9F7C03C7}"/>
                  </a:ext>
                </a:extLst>
              </p:cNvPr>
              <p:cNvSpPr/>
              <p:nvPr/>
            </p:nvSpPr>
            <p:spPr>
              <a:xfrm>
                <a:off x="6299103" y="3509685"/>
                <a:ext cx="746591" cy="360304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DMA-Out-4</a:t>
                </a: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803075B-798E-0646-A411-BFF4C5EE7652}"/>
                </a:ext>
              </a:extLst>
            </p:cNvPr>
            <p:cNvSpPr txBox="1"/>
            <p:nvPr/>
          </p:nvSpPr>
          <p:spPr>
            <a:xfrm>
              <a:off x="5556181" y="221601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CF5CCE-DA53-E049-85AB-1FC87C4CD4FF}"/>
                </a:ext>
              </a:extLst>
            </p:cNvPr>
            <p:cNvSpPr txBox="1"/>
            <p:nvPr/>
          </p:nvSpPr>
          <p:spPr>
            <a:xfrm>
              <a:off x="6276874" y="221601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2DB562C-F2E2-114F-B84B-7C65EC845DE6}"/>
                </a:ext>
              </a:extLst>
            </p:cNvPr>
            <p:cNvSpPr txBox="1"/>
            <p:nvPr/>
          </p:nvSpPr>
          <p:spPr>
            <a:xfrm>
              <a:off x="7011773" y="221601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T5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34FD0E5-3B31-BA4C-BBF3-EE0063FCA94C}"/>
                </a:ext>
              </a:extLst>
            </p:cNvPr>
            <p:cNvSpPr txBox="1"/>
            <p:nvPr/>
          </p:nvSpPr>
          <p:spPr>
            <a:xfrm>
              <a:off x="950514" y="2588908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Sub-Tasks Set-1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A854B08-5968-D947-A4DD-3D31DE29F2EC}"/>
                </a:ext>
              </a:extLst>
            </p:cNvPr>
            <p:cNvSpPr txBox="1"/>
            <p:nvPr/>
          </p:nvSpPr>
          <p:spPr>
            <a:xfrm>
              <a:off x="950514" y="3127256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Sub-Tasks Set-2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ACDAC5A-0F9C-3F47-9469-BE315ED3994F}"/>
                </a:ext>
              </a:extLst>
            </p:cNvPr>
            <p:cNvSpPr txBox="1"/>
            <p:nvPr/>
          </p:nvSpPr>
          <p:spPr>
            <a:xfrm>
              <a:off x="950513" y="3665604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Sub-Tasks Set-3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837DC1A-5AF2-AB4C-AF93-67A414186E9A}"/>
                </a:ext>
              </a:extLst>
            </p:cNvPr>
            <p:cNvSpPr txBox="1"/>
            <p:nvPr/>
          </p:nvSpPr>
          <p:spPr>
            <a:xfrm>
              <a:off x="950512" y="4203952"/>
              <a:ext cx="1143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Sub-Tasks Set-4</a:t>
              </a: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10F3DE4-6137-5D48-A1E9-51EA30DB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175362" y="3045768"/>
              <a:ext cx="447954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73F884-5BDC-BA45-9F09-6B0F75E05EC5}"/>
                </a:ext>
              </a:extLst>
            </p:cNvPr>
            <p:cNvCxnSpPr>
              <a:cxnSpLocks/>
            </p:cNvCxnSpPr>
            <p:nvPr/>
          </p:nvCxnSpPr>
          <p:spPr>
            <a:xfrm>
              <a:off x="3175362" y="3581591"/>
              <a:ext cx="447954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C7B5011-4ED6-4F45-871E-AE99AFBC3297}"/>
                </a:ext>
              </a:extLst>
            </p:cNvPr>
            <p:cNvCxnSpPr>
              <a:cxnSpLocks/>
            </p:cNvCxnSpPr>
            <p:nvPr/>
          </p:nvCxnSpPr>
          <p:spPr>
            <a:xfrm>
              <a:off x="3175362" y="4125881"/>
              <a:ext cx="447954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244AF48-F41B-D94B-8528-E211EEF84074}"/>
                </a:ext>
              </a:extLst>
            </p:cNvPr>
            <p:cNvCxnSpPr>
              <a:cxnSpLocks/>
            </p:cNvCxnSpPr>
            <p:nvPr/>
          </p:nvCxnSpPr>
          <p:spPr>
            <a:xfrm>
              <a:off x="3175362" y="4661705"/>
              <a:ext cx="447954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7DA0C6-3021-DF46-BDCA-AC59F13624AB}"/>
                </a:ext>
              </a:extLst>
            </p:cNvPr>
            <p:cNvCxnSpPr>
              <a:cxnSpLocks/>
            </p:cNvCxnSpPr>
            <p:nvPr/>
          </p:nvCxnSpPr>
          <p:spPr>
            <a:xfrm>
              <a:off x="3175362" y="2501478"/>
              <a:ext cx="447954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40D56CA-7666-F54B-A4DD-8179F3C82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0806" y="2301607"/>
              <a:ext cx="0" cy="2360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5E23C52-A32E-454F-B66D-0EFA8599B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397" y="2293795"/>
              <a:ext cx="0" cy="2360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C079FD7-CBBD-304B-AEEF-95CBFBD40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5136" y="2301607"/>
              <a:ext cx="0" cy="2360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CC1CCE3-A9F6-5E46-B725-E92259D6B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0579" y="2293795"/>
              <a:ext cx="0" cy="2360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9A5F7A6-2988-EA43-A46B-A29BB152A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082" y="2293795"/>
              <a:ext cx="0" cy="23600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Dot"/>
              <a:miter lim="800000"/>
            </a:ln>
            <a:effectLst/>
          </p:spPr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785782C-967C-A54C-81E5-E5605213E243}"/>
                </a:ext>
              </a:extLst>
            </p:cNvPr>
            <p:cNvSpPr txBox="1"/>
            <p:nvPr/>
          </p:nvSpPr>
          <p:spPr>
            <a:xfrm>
              <a:off x="4730764" y="4613422"/>
              <a:ext cx="639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Steady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State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EEC59AF-06E1-5644-8C26-CFA7B9D71A11}"/>
                </a:ext>
              </a:extLst>
            </p:cNvPr>
            <p:cNvSpPr/>
            <p:nvPr/>
          </p:nvSpPr>
          <p:spPr>
            <a:xfrm>
              <a:off x="2101257" y="2588908"/>
              <a:ext cx="746591" cy="36030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A397C72-B3E3-2B4F-AFFA-AAF411A8B08E}"/>
                </a:ext>
              </a:extLst>
            </p:cNvPr>
            <p:cNvSpPr/>
            <p:nvPr/>
          </p:nvSpPr>
          <p:spPr>
            <a:xfrm>
              <a:off x="2853513" y="2588908"/>
              <a:ext cx="326276" cy="360304"/>
            </a:xfrm>
            <a:prstGeom prst="rect">
              <a:avLst/>
            </a:prstGeom>
            <a:solidFill>
              <a:srgbClr val="D9DBD7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</a:t>
              </a:r>
              <a:r>
                <a:rPr kumimoji="0" lang="en-US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6ABFD3F-64DF-6342-ADBB-D140F2891DFB}"/>
                </a:ext>
              </a:extLst>
            </p:cNvPr>
            <p:cNvSpPr/>
            <p:nvPr/>
          </p:nvSpPr>
          <p:spPr>
            <a:xfrm>
              <a:off x="3219275" y="3127601"/>
              <a:ext cx="326276" cy="360304"/>
            </a:xfrm>
            <a:prstGeom prst="rect">
              <a:avLst/>
            </a:prstGeom>
            <a:solidFill>
              <a:srgbClr val="D9DBD7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</a:t>
              </a:r>
              <a:r>
                <a:rPr kumimoji="0" lang="en-US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D8D0FCD-721A-B441-9140-7CE2DAC5D4AC}"/>
                </a:ext>
              </a:extLst>
            </p:cNvPr>
            <p:cNvSpPr/>
            <p:nvPr/>
          </p:nvSpPr>
          <p:spPr>
            <a:xfrm>
              <a:off x="3939658" y="3679262"/>
              <a:ext cx="326276" cy="360304"/>
            </a:xfrm>
            <a:prstGeom prst="rect">
              <a:avLst/>
            </a:prstGeom>
            <a:solidFill>
              <a:srgbClr val="D9DBD7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</a:t>
              </a:r>
              <a:r>
                <a:rPr kumimoji="0" lang="en-US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5D949C2-9623-B245-BCCD-B3DC07F52F30}"/>
                </a:ext>
              </a:extLst>
            </p:cNvPr>
            <p:cNvCxnSpPr>
              <a:stCxn id="196" idx="3"/>
              <a:endCxn id="214" idx="1"/>
            </p:cNvCxnSpPr>
            <p:nvPr/>
          </p:nvCxnSpPr>
          <p:spPr>
            <a:xfrm flipV="1">
              <a:off x="3545551" y="2769577"/>
              <a:ext cx="385255" cy="53817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1F76A20-F477-0948-B113-C2AE0D5F7A63}"/>
                </a:ext>
              </a:extLst>
            </p:cNvPr>
            <p:cNvCxnSpPr>
              <a:cxnSpLocks/>
              <a:stCxn id="196" idx="3"/>
              <a:endCxn id="210" idx="1"/>
            </p:cNvCxnSpPr>
            <p:nvPr/>
          </p:nvCxnSpPr>
          <p:spPr>
            <a:xfrm>
              <a:off x="3545551" y="3307753"/>
              <a:ext cx="38525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0B171B7-2628-B14D-B486-E5658272733E}"/>
                </a:ext>
              </a:extLst>
            </p:cNvPr>
            <p:cNvCxnSpPr>
              <a:cxnSpLocks/>
              <a:stCxn id="197" idx="3"/>
              <a:endCxn id="215" idx="1"/>
            </p:cNvCxnSpPr>
            <p:nvPr/>
          </p:nvCxnSpPr>
          <p:spPr>
            <a:xfrm flipV="1">
              <a:off x="4265934" y="2769577"/>
              <a:ext cx="411463" cy="108983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771A6F5-AD8A-9942-B97E-D7D3734A3E43}"/>
                </a:ext>
              </a:extLst>
            </p:cNvPr>
            <p:cNvCxnSpPr>
              <a:cxnSpLocks/>
              <a:stCxn id="197" idx="3"/>
              <a:endCxn id="211" idx="1"/>
            </p:cNvCxnSpPr>
            <p:nvPr/>
          </p:nvCxnSpPr>
          <p:spPr>
            <a:xfrm flipV="1">
              <a:off x="4265934" y="3307753"/>
              <a:ext cx="411463" cy="55166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619B234-CA22-C142-B419-63469F6A05D7}"/>
                </a:ext>
              </a:extLst>
            </p:cNvPr>
            <p:cNvCxnSpPr>
              <a:cxnSpLocks/>
              <a:stCxn id="197" idx="3"/>
              <a:endCxn id="207" idx="1"/>
            </p:cNvCxnSpPr>
            <p:nvPr/>
          </p:nvCxnSpPr>
          <p:spPr>
            <a:xfrm flipV="1">
              <a:off x="4265934" y="3845929"/>
              <a:ext cx="411463" cy="1348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4CF1F3-0890-BD4A-9291-FD56ABEDD3A1}"/>
                </a:ext>
              </a:extLst>
            </p:cNvPr>
            <p:cNvSpPr/>
            <p:nvPr/>
          </p:nvSpPr>
          <p:spPr>
            <a:xfrm>
              <a:off x="4694936" y="4208690"/>
              <a:ext cx="326276" cy="360304"/>
            </a:xfrm>
            <a:prstGeom prst="rect">
              <a:avLst/>
            </a:prstGeom>
            <a:solidFill>
              <a:srgbClr val="D9DBD7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</a:t>
              </a:r>
              <a:r>
                <a:rPr kumimoji="0" lang="en-US" sz="12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4</a:t>
              </a:r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FA4A9437-8316-2641-A4D3-93A92D5E0A56}"/>
              </a:ext>
            </a:extLst>
          </p:cNvPr>
          <p:cNvSpPr txBox="1"/>
          <p:nvPr/>
        </p:nvSpPr>
        <p:spPr>
          <a:xfrm>
            <a:off x="9090476" y="51490"/>
            <a:ext cx="309834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L: Task initialization time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C</a:t>
            </a:r>
            <a:r>
              <a:rPr kumimoji="0" lang="en-US" sz="1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: Configuration of DMAs &amp; Accelerator</a:t>
            </a:r>
          </a:p>
        </p:txBody>
      </p:sp>
    </p:spTree>
    <p:extLst>
      <p:ext uri="{BB962C8B-B14F-4D97-AF65-F5344CB8AC3E}">
        <p14:creationId xmlns:p14="http://schemas.microsoft.com/office/powerpoint/2010/main" val="399239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7AE9-B122-4448-8632-184AACCC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B8254-19DD-D046-8C69-C7D14855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1" y="3023659"/>
            <a:ext cx="5370660" cy="3191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EAB0E-B2AA-7040-833B-2F11E37FA8CD}"/>
              </a:ext>
            </a:extLst>
          </p:cNvPr>
          <p:cNvSpPr txBox="1"/>
          <p:nvPr/>
        </p:nvSpPr>
        <p:spPr>
          <a:xfrm>
            <a:off x="226991" y="6228157"/>
            <a:ext cx="522720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List of kernel accelerators and their area estimations in a TSMC 16nm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41AD7-62BC-9446-B609-8730920C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06" y="3023659"/>
            <a:ext cx="6172200" cy="336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C08CA-74D5-4844-99EB-2793470F3095}"/>
              </a:ext>
            </a:extLst>
          </p:cNvPr>
          <p:cNvSpPr txBox="1"/>
          <p:nvPr/>
        </p:nvSpPr>
        <p:spPr>
          <a:xfrm>
            <a:off x="5932106" y="6389159"/>
            <a:ext cx="6117221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Various heterogeneous designs, the number of kernel accelerators, and 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the estimated area. Design A and B are the aliases of Design 1 and 2, respectively.</a:t>
            </a:r>
            <a:endParaRPr lang="en-US" sz="12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0D48C-D575-2D43-9745-740F7F37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525" y="0"/>
            <a:ext cx="5321300" cy="189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B19F0-ED89-D348-BB91-CAB602B89F4A}"/>
              </a:ext>
            </a:extLst>
          </p:cNvPr>
          <p:cNvSpPr txBox="1"/>
          <p:nvPr/>
        </p:nvSpPr>
        <p:spPr>
          <a:xfrm>
            <a:off x="9018206" y="265641"/>
            <a:ext cx="16716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Inception-V3 DAG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9A844-0CD4-C54E-8E94-F6B1B721FF79}"/>
              </a:ext>
            </a:extLst>
          </p:cNvPr>
          <p:cNvGrpSpPr/>
          <p:nvPr/>
        </p:nvGrpSpPr>
        <p:grpSpPr>
          <a:xfrm>
            <a:off x="666900" y="1710931"/>
            <a:ext cx="10022982" cy="1078485"/>
            <a:chOff x="659472" y="1201203"/>
            <a:chExt cx="10708756" cy="13388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B399E-6788-EF41-8466-AD5FC265B8CD}"/>
                </a:ext>
              </a:extLst>
            </p:cNvPr>
            <p:cNvGrpSpPr/>
            <p:nvPr/>
          </p:nvGrpSpPr>
          <p:grpSpPr>
            <a:xfrm>
              <a:off x="2173207" y="1201203"/>
              <a:ext cx="9195021" cy="1338828"/>
              <a:chOff x="2173207" y="1204938"/>
              <a:chExt cx="9195021" cy="1977433"/>
            </a:xfrm>
          </p:grpSpPr>
          <p:pic>
            <p:nvPicPr>
              <p:cNvPr id="25" name="Picture 2" descr="TensorFlow - Wikipedia">
                <a:extLst>
                  <a:ext uri="{FF2B5EF4-FFF2-40B4-BE49-F238E27FC236}">
                    <a16:creationId xmlns:a16="http://schemas.microsoft.com/office/drawing/2014/main" id="{2AA0FEFE-4B83-F54F-A820-73951C3DDC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3207" y="1204938"/>
                <a:ext cx="1654204" cy="1977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D8EEB26-533C-4049-AAB4-C162B374BB73}"/>
                  </a:ext>
                </a:extLst>
              </p:cNvPr>
              <p:cNvSpPr/>
              <p:nvPr/>
            </p:nvSpPr>
            <p:spPr>
              <a:xfrm>
                <a:off x="4022665" y="1271608"/>
                <a:ext cx="2243211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IRIS-NN Task Graph + Host Code Generator (Python)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7BAA92B-A05F-3D43-AC32-DFFC84F03325}"/>
                  </a:ext>
                </a:extLst>
              </p:cNvPr>
              <p:cNvSpPr/>
              <p:nvPr/>
            </p:nvSpPr>
            <p:spPr>
              <a:xfrm>
                <a:off x="9125017" y="1271608"/>
                <a:ext cx="2243211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Run on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RANGER Platform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(GEM5 Simulator)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FF0F063-8F1E-6345-9ED8-68F9EF549F72}"/>
                  </a:ext>
                </a:extLst>
              </p:cNvPr>
              <p:cNvSpPr/>
              <p:nvPr/>
            </p:nvSpPr>
            <p:spPr>
              <a:xfrm>
                <a:off x="6925408" y="1264013"/>
                <a:ext cx="1564178" cy="1549830"/>
              </a:xfrm>
              <a:prstGeom prst="roundRect">
                <a:avLst>
                  <a:gd name="adj" fmla="val 6667"/>
                </a:avLst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RISC-V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Build</a:t>
                </a:r>
              </a:p>
            </p:txBody>
          </p:sp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A2F09BD1-5ACC-FF4A-94B2-AC4CBA1E2FB1}"/>
                  </a:ext>
                </a:extLst>
              </p:cNvPr>
              <p:cNvSpPr/>
              <p:nvPr/>
            </p:nvSpPr>
            <p:spPr>
              <a:xfrm>
                <a:off x="3387234" y="1672323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A5BB7CEF-4F24-4C4A-A57E-7F85F5A81301}"/>
                  </a:ext>
                </a:extLst>
              </p:cNvPr>
              <p:cNvSpPr/>
              <p:nvPr/>
            </p:nvSpPr>
            <p:spPr>
              <a:xfrm>
                <a:off x="6289977" y="1695571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Pentagon 30">
                <a:extLst>
                  <a:ext uri="{FF2B5EF4-FFF2-40B4-BE49-F238E27FC236}">
                    <a16:creationId xmlns:a16="http://schemas.microsoft.com/office/drawing/2014/main" id="{796D7C2C-ED94-674C-A4A3-2B299C28D054}"/>
                  </a:ext>
                </a:extLst>
              </p:cNvPr>
              <p:cNvSpPr/>
              <p:nvPr/>
            </p:nvSpPr>
            <p:spPr>
              <a:xfrm>
                <a:off x="8513687" y="1711816"/>
                <a:ext cx="635431" cy="669414"/>
              </a:xfrm>
              <a:prstGeom prst="homePlate">
                <a:avLst/>
              </a:prstGeom>
              <a:solidFill>
                <a:srgbClr val="FFC000"/>
              </a:solidFill>
              <a:ln w="38100">
                <a:solidFill>
                  <a:schemeClr val="bg2"/>
                </a:solidFill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B392DB-413E-7647-900C-8289569FB53B}"/>
                </a:ext>
              </a:extLst>
            </p:cNvPr>
            <p:cNvSpPr txBox="1"/>
            <p:nvPr/>
          </p:nvSpPr>
          <p:spPr>
            <a:xfrm>
              <a:off x="659472" y="1370314"/>
              <a:ext cx="2018360" cy="9284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Resnet, VGG</a:t>
              </a:r>
            </a:p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+mn-lt"/>
                </a:rPr>
                <a:t>MobileNet</a:t>
              </a:r>
              <a:r>
                <a:rPr lang="en-US" dirty="0">
                  <a:latin typeface="+mn-lt"/>
                </a:rPr>
                <a:t>, </a:t>
              </a:r>
              <a:r>
                <a:rPr lang="en-US" dirty="0" err="1">
                  <a:latin typeface="+mn-lt"/>
                </a:rPr>
                <a:t>UNet</a:t>
              </a:r>
              <a:endParaRPr lang="en-US" dirty="0">
                <a:latin typeface="+mn-lt"/>
              </a:endParaRPr>
            </a:p>
            <a:p>
              <a:pPr marL="285750" indent="-285750" algn="l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Inception-v3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1B81-008C-204E-B252-05F0391C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" y="2598927"/>
            <a:ext cx="11427023" cy="3607140"/>
          </a:xfrm>
        </p:spPr>
        <p:txBody>
          <a:bodyPr/>
          <a:lstStyle/>
          <a:p>
            <a:r>
              <a:rPr lang="en-US" dirty="0"/>
              <a:t>Accelerators: Convolution (CONV), Batch Normalization (BN), Dense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7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4C7D-59EA-834E-A32D-322DF25B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Evaluation: Makespan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5019F-26AE-7340-8290-33EEB8E9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58" y="1567261"/>
            <a:ext cx="11531204" cy="502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8C10F-6B2B-2849-9BF6-01A0CBC1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60" y="43173"/>
            <a:ext cx="3267202" cy="1541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75E11-3159-1B44-B4BC-E8F32EEDA1B2}"/>
              </a:ext>
            </a:extLst>
          </p:cNvPr>
          <p:cNvSpPr txBox="1"/>
          <p:nvPr/>
        </p:nvSpPr>
        <p:spPr>
          <a:xfrm>
            <a:off x="393862" y="6563928"/>
            <a:ext cx="11531204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Comparison of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makespans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for various RANGER and baseline designs.  On average, RANGER achieves a 12.7×speedup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56953-1198-D845-9B62-5211E6BDB16E}"/>
              </a:ext>
            </a:extLst>
          </p:cNvPr>
          <p:cNvSpPr txBox="1"/>
          <p:nvPr/>
        </p:nvSpPr>
        <p:spPr>
          <a:xfrm>
            <a:off x="293654" y="1225629"/>
            <a:ext cx="78652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Baseline: Vanilla architecture with flattened stream tasks for centralized scheduler</a:t>
            </a:r>
          </a:p>
        </p:txBody>
      </p:sp>
    </p:spTree>
    <p:extLst>
      <p:ext uri="{BB962C8B-B14F-4D97-AF65-F5344CB8AC3E}">
        <p14:creationId xmlns:p14="http://schemas.microsoft.com/office/powerpoint/2010/main" val="2949113382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SR 16x9 template 2020-10-20" id="{92F2848B-90DB-4AE1-AF59-275431B978AF}" vid="{3B7A4EC9-0FA1-411D-BA90-32DDCAD8C301}"/>
    </a:ext>
  </a:extLst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SR 16x9 template 2020-10-20" id="{92F2848B-90DB-4AE1-AF59-275431B978AF}" vid="{27CC68CE-C9DE-4813-8108-A19A8FF6DC84}"/>
    </a:ext>
  </a:extLst>
</a:theme>
</file>

<file path=ppt/theme/theme3.xml><?xml version="1.0" encoding="utf-8"?>
<a:theme xmlns:a="http://schemas.openxmlformats.org/drawingml/2006/main" name="ECP_AD_IPR-v1.0_20171106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SR 16x9 template 2020-10-20" id="{92F2848B-90DB-4AE1-AF59-275431B978AF}" vid="{D3087691-09F9-404D-9DD2-CE171E7743B2}"/>
    </a:ext>
  </a:extLst>
</a:theme>
</file>

<file path=ppt/theme/theme4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TG 16x9 template 2018-07-23b" id="{7F69197A-F060-460C-8C64-4A9499C9F5FB}" vid="{D57997CD-1E14-4502-BD0D-2FB336772F1D}"/>
    </a:ext>
  </a:extLst>
</a:theme>
</file>

<file path=ppt/theme/theme5.xml><?xml version="1.0" encoding="utf-8"?>
<a:theme xmlns:a="http://schemas.openxmlformats.org/drawingml/2006/main" name="Presentations (Wide Screen)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TG 16x9 template 2018-04-10b" id="{2C73D5DB-F730-4549-998F-8F00DF8240CD}" vid="{17BD9EF0-2E69-45A5-9E1C-5B19EF17DA43}"/>
    </a:ext>
  </a:extLst>
</a:theme>
</file>

<file path=ppt/theme/theme6.xml><?xml version="1.0" encoding="utf-8"?>
<a:theme xmlns:a="http://schemas.openxmlformats.org/drawingml/2006/main" name="2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9" id="{6EB95C59-BDD5-5C40-971B-727A997B01D4}" vid="{7DE78278-7085-5245-A271-A8AB5B4057CD}"/>
    </a:ext>
  </a:extLst>
</a:theme>
</file>

<file path=ppt/theme/theme7.xml><?xml version="1.0" encoding="utf-8"?>
<a:theme xmlns:a="http://schemas.openxmlformats.org/drawingml/2006/main" name="BSD-template-4x3">
  <a:themeElements>
    <a:clrScheme name="ORNL color palette 180726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tgSlurm2019115" id="{C85EDE43-1229-1049-AE60-1F831CD13B65}" vid="{13E624C9-E8AF-294D-A1D3-8D0DBA6A4BD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C38E02175E7B449EDC3C8D3D52E3E7" ma:contentTypeVersion="10" ma:contentTypeDescription="Create a new document." ma:contentTypeScope="" ma:versionID="9ba52ece92159f5e88b97d1f9f6cf5b0">
  <xsd:schema xmlns:xsd="http://www.w3.org/2001/XMLSchema" xmlns:xs="http://www.w3.org/2001/XMLSchema" xmlns:p="http://schemas.microsoft.com/office/2006/metadata/properties" xmlns:ns2="3538e473-b344-4a84-9ac7-353dad4f77a5" xmlns:ns3="20e2329f-6fdf-43a4-8191-1f3ce03c5771" targetNamespace="http://schemas.microsoft.com/office/2006/metadata/properties" ma:root="true" ma:fieldsID="fbad478531da43318eb907df0d6e4ee8" ns2:_="" ns3:_="">
    <xsd:import namespace="3538e473-b344-4a84-9ac7-353dad4f77a5"/>
    <xsd:import namespace="20e2329f-6fdf-43a4-8191-1f3ce03c57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38e473-b344-4a84-9ac7-353dad4f7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2329f-6fdf-43a4-8191-1f3ce03c577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5C0BEF-D72B-4E96-BDD4-5C583B12DE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0FB753-836D-4FC0-96D7-592DC77DC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38e473-b344-4a84-9ac7-353dad4f77a5"/>
    <ds:schemaRef ds:uri="20e2329f-6fdf-43a4-8191-1f3ce03c57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F9EDA5-EFC2-4489-88D4-3BB4DE3A40D9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3538e473-b344-4a84-9ac7-353dad4f77a5"/>
    <ds:schemaRef ds:uri="http://schemas.microsoft.com/office/infopath/2007/PartnerControls"/>
    <ds:schemaRef ds:uri="20e2329f-6fdf-43a4-8191-1f3ce03c577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ACSR 16x9 template 2020-10-20</Template>
  <TotalTime>21961</TotalTime>
  <Words>2101</Words>
  <Application>Microsoft Macintosh PowerPoint</Application>
  <PresentationFormat>Custom</PresentationFormat>
  <Paragraphs>607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Arial Black</vt:lpstr>
      <vt:lpstr>Arial-BoldMT</vt:lpstr>
      <vt:lpstr>Calibri</vt:lpstr>
      <vt:lpstr>Cambria Math</vt:lpstr>
      <vt:lpstr>Century Gothic</vt:lpstr>
      <vt:lpstr>Consolas</vt:lpstr>
      <vt:lpstr>Segoe UI Semibold</vt:lpstr>
      <vt:lpstr>Tahoma</vt:lpstr>
      <vt:lpstr>ORNL</vt:lpstr>
      <vt:lpstr>1_Presentations (Wide Screen)</vt:lpstr>
      <vt:lpstr>ECP_AD_IPR-v1.0_20171106</vt:lpstr>
      <vt:lpstr>1_ORNL</vt:lpstr>
      <vt:lpstr>Presentations (Wide Screen)</vt:lpstr>
      <vt:lpstr>2_ORNL</vt:lpstr>
      <vt:lpstr>BSD-template-4x3</vt:lpstr>
      <vt:lpstr>IRIS workshop Ranger and Adrestea</vt:lpstr>
      <vt:lpstr>RANGER PLATFORM</vt:lpstr>
      <vt:lpstr>About RANGER</vt:lpstr>
      <vt:lpstr>State of the art for Heterogenous Task Schedulers</vt:lpstr>
      <vt:lpstr>Vanilla Platform with Heterogenous Accelerators</vt:lpstr>
      <vt:lpstr>RANGER Platform with Heterogenous Accelerators</vt:lpstr>
      <vt:lpstr>Hierarchical Task Scheduler Flow (ISC-Paper)</vt:lpstr>
      <vt:lpstr>Experimental Setup</vt:lpstr>
      <vt:lpstr>Experimental Evaluation: Makespan</vt:lpstr>
      <vt:lpstr>RANGER Speedup (Fixed 10 parallel instances of each application)</vt:lpstr>
      <vt:lpstr>RANGER Speedup (Increasing number of application instances)</vt:lpstr>
      <vt:lpstr>Area and Makespan Compared to Reference </vt:lpstr>
      <vt:lpstr>RANGER Summary</vt:lpstr>
      <vt:lpstr>Adrestea: An efficient FPGA design environment for scientific machine learning </vt:lpstr>
      <vt:lpstr>Why Adrestea and What is it?</vt:lpstr>
      <vt:lpstr>Automated Adrastea Development Environment</vt:lpstr>
      <vt:lpstr>Application: Random Forest (RF) Classifier With IRIS </vt:lpstr>
      <vt:lpstr>Application build with IRIS</vt:lpstr>
      <vt:lpstr>BRISBANE Macros and Interface Code Generation</vt:lpstr>
      <vt:lpstr>RF Xilinx Generator Knobs and Optimizations</vt:lpstr>
      <vt:lpstr> </vt:lpstr>
      <vt:lpstr>Single Run Script</vt:lpstr>
      <vt:lpstr>Analyze Jupyter Notebook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DSSOC Intelligent Scheduler Workshop</dc:title>
  <dc:creator>Vetter, Jeffrey S.</dc:creator>
  <cp:lastModifiedBy>Miniskar, Narasinga Rao</cp:lastModifiedBy>
  <cp:revision>87</cp:revision>
  <dcterms:created xsi:type="dcterms:W3CDTF">2020-10-20T18:50:24Z</dcterms:created>
  <dcterms:modified xsi:type="dcterms:W3CDTF">2022-01-05T21:22:41Z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0x0101005DC38E02175E7B449EDC3C8D3D52E3E7</vt:lpwstr>
  </property>
</Properties>
</file>